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1" r:id="rId3"/>
    <p:sldMasterId id="2147483655" r:id="rId4"/>
    <p:sldMasterId id="2147483663" r:id="rId5"/>
  </p:sldMasterIdLst>
  <p:notesMasterIdLst>
    <p:notesMasterId r:id="rId52"/>
  </p:notesMasterIdLst>
  <p:handoutMasterIdLst>
    <p:handoutMasterId r:id="rId53"/>
  </p:handoutMasterIdLst>
  <p:sldIdLst>
    <p:sldId id="256" r:id="rId6"/>
    <p:sldId id="524" r:id="rId7"/>
    <p:sldId id="528" r:id="rId8"/>
    <p:sldId id="258" r:id="rId9"/>
    <p:sldId id="259" r:id="rId10"/>
    <p:sldId id="260" r:id="rId11"/>
    <p:sldId id="529" r:id="rId12"/>
    <p:sldId id="530" r:id="rId13"/>
    <p:sldId id="263" r:id="rId14"/>
    <p:sldId id="532" r:id="rId15"/>
    <p:sldId id="534" r:id="rId16"/>
    <p:sldId id="538" r:id="rId17"/>
    <p:sldId id="539" r:id="rId18"/>
    <p:sldId id="540" r:id="rId19"/>
    <p:sldId id="541" r:id="rId20"/>
    <p:sldId id="542" r:id="rId21"/>
    <p:sldId id="533" r:id="rId22"/>
    <p:sldId id="537" r:id="rId23"/>
    <p:sldId id="268" r:id="rId24"/>
    <p:sldId id="269" r:id="rId25"/>
    <p:sldId id="272" r:id="rId26"/>
    <p:sldId id="271" r:id="rId27"/>
    <p:sldId id="273" r:id="rId28"/>
    <p:sldId id="275" r:id="rId29"/>
    <p:sldId id="276" r:id="rId30"/>
    <p:sldId id="277" r:id="rId31"/>
    <p:sldId id="278" r:id="rId32"/>
    <p:sldId id="279" r:id="rId33"/>
    <p:sldId id="551" r:id="rId34"/>
    <p:sldId id="287" r:id="rId35"/>
    <p:sldId id="288" r:id="rId36"/>
    <p:sldId id="291" r:id="rId37"/>
    <p:sldId id="292" r:id="rId38"/>
    <p:sldId id="282" r:id="rId39"/>
    <p:sldId id="283" r:id="rId40"/>
    <p:sldId id="547" r:id="rId41"/>
    <p:sldId id="552" r:id="rId42"/>
    <p:sldId id="549" r:id="rId43"/>
    <p:sldId id="548" r:id="rId44"/>
    <p:sldId id="544" r:id="rId45"/>
    <p:sldId id="545" r:id="rId46"/>
    <p:sldId id="546" r:id="rId47"/>
    <p:sldId id="550" r:id="rId48"/>
    <p:sldId id="295" r:id="rId49"/>
    <p:sldId id="521" r:id="rId50"/>
    <p:sldId id="264" r:id="rId51"/>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pitchFamily="6" charset="0"/>
        <a:ea typeface="ヒラギノ角ゴ ProN W3" pitchFamily="6" charset="-128"/>
        <a:cs typeface="+mn-cs"/>
        <a:sym typeface="Gill Sans" pitchFamily="6" charset="0"/>
      </a:defRPr>
    </a:lvl1pPr>
    <a:lvl2pPr marL="457200" algn="l" rtl="0" eaLnBrk="0" fontAlgn="base" hangingPunct="0">
      <a:spcBef>
        <a:spcPct val="0"/>
      </a:spcBef>
      <a:spcAft>
        <a:spcPct val="0"/>
      </a:spcAft>
      <a:defRPr sz="11200" kern="1200">
        <a:solidFill>
          <a:srgbClr val="000000"/>
        </a:solidFill>
        <a:latin typeface="Gill Sans" pitchFamily="6" charset="0"/>
        <a:ea typeface="ヒラギノ角ゴ ProN W3" pitchFamily="6" charset="-128"/>
        <a:cs typeface="+mn-cs"/>
        <a:sym typeface="Gill Sans" pitchFamily="6" charset="0"/>
      </a:defRPr>
    </a:lvl2pPr>
    <a:lvl3pPr marL="914400" algn="l" rtl="0" eaLnBrk="0" fontAlgn="base" hangingPunct="0">
      <a:spcBef>
        <a:spcPct val="0"/>
      </a:spcBef>
      <a:spcAft>
        <a:spcPct val="0"/>
      </a:spcAft>
      <a:defRPr sz="11200" kern="1200">
        <a:solidFill>
          <a:srgbClr val="000000"/>
        </a:solidFill>
        <a:latin typeface="Gill Sans" pitchFamily="6" charset="0"/>
        <a:ea typeface="ヒラギノ角ゴ ProN W3" pitchFamily="6" charset="-128"/>
        <a:cs typeface="+mn-cs"/>
        <a:sym typeface="Gill Sans" pitchFamily="6" charset="0"/>
      </a:defRPr>
    </a:lvl3pPr>
    <a:lvl4pPr marL="1371600" algn="l" rtl="0" eaLnBrk="0" fontAlgn="base" hangingPunct="0">
      <a:spcBef>
        <a:spcPct val="0"/>
      </a:spcBef>
      <a:spcAft>
        <a:spcPct val="0"/>
      </a:spcAft>
      <a:defRPr sz="11200" kern="1200">
        <a:solidFill>
          <a:srgbClr val="000000"/>
        </a:solidFill>
        <a:latin typeface="Gill Sans" pitchFamily="6" charset="0"/>
        <a:ea typeface="ヒラギノ角ゴ ProN W3" pitchFamily="6" charset="-128"/>
        <a:cs typeface="+mn-cs"/>
        <a:sym typeface="Gill Sans" pitchFamily="6" charset="0"/>
      </a:defRPr>
    </a:lvl4pPr>
    <a:lvl5pPr marL="1828800" algn="l" rtl="0" eaLnBrk="0" fontAlgn="base" hangingPunct="0">
      <a:spcBef>
        <a:spcPct val="0"/>
      </a:spcBef>
      <a:spcAft>
        <a:spcPct val="0"/>
      </a:spcAft>
      <a:defRPr sz="11200" kern="1200">
        <a:solidFill>
          <a:srgbClr val="000000"/>
        </a:solidFill>
        <a:latin typeface="Gill Sans" pitchFamily="6" charset="0"/>
        <a:ea typeface="ヒラギノ角ゴ ProN W3" pitchFamily="6" charset="-128"/>
        <a:cs typeface="+mn-cs"/>
        <a:sym typeface="Gill Sans" pitchFamily="6" charset="0"/>
      </a:defRPr>
    </a:lvl5pPr>
    <a:lvl6pPr marL="2286000" algn="l" defTabSz="914400" rtl="0" eaLnBrk="1" latinLnBrk="0" hangingPunct="1">
      <a:defRPr sz="11200" kern="1200">
        <a:solidFill>
          <a:srgbClr val="000000"/>
        </a:solidFill>
        <a:latin typeface="Gill Sans" pitchFamily="6" charset="0"/>
        <a:ea typeface="ヒラギノ角ゴ ProN W3" pitchFamily="6" charset="-128"/>
        <a:cs typeface="+mn-cs"/>
        <a:sym typeface="Gill Sans" pitchFamily="6" charset="0"/>
      </a:defRPr>
    </a:lvl6pPr>
    <a:lvl7pPr marL="2743200" algn="l" defTabSz="914400" rtl="0" eaLnBrk="1" latinLnBrk="0" hangingPunct="1">
      <a:defRPr sz="11200" kern="1200">
        <a:solidFill>
          <a:srgbClr val="000000"/>
        </a:solidFill>
        <a:latin typeface="Gill Sans" pitchFamily="6" charset="0"/>
        <a:ea typeface="ヒラギノ角ゴ ProN W3" pitchFamily="6" charset="-128"/>
        <a:cs typeface="+mn-cs"/>
        <a:sym typeface="Gill Sans" pitchFamily="6" charset="0"/>
      </a:defRPr>
    </a:lvl7pPr>
    <a:lvl8pPr marL="3200400" algn="l" defTabSz="914400" rtl="0" eaLnBrk="1" latinLnBrk="0" hangingPunct="1">
      <a:defRPr sz="11200" kern="1200">
        <a:solidFill>
          <a:srgbClr val="000000"/>
        </a:solidFill>
        <a:latin typeface="Gill Sans" pitchFamily="6" charset="0"/>
        <a:ea typeface="ヒラギノ角ゴ ProN W3" pitchFamily="6" charset="-128"/>
        <a:cs typeface="+mn-cs"/>
        <a:sym typeface="Gill Sans" pitchFamily="6" charset="0"/>
      </a:defRPr>
    </a:lvl8pPr>
    <a:lvl9pPr marL="3657600" algn="l" defTabSz="914400" rtl="0" eaLnBrk="1" latinLnBrk="0" hangingPunct="1">
      <a:defRPr sz="11200" kern="1200">
        <a:solidFill>
          <a:srgbClr val="000000"/>
        </a:solidFill>
        <a:latin typeface="Gill Sans" pitchFamily="6" charset="0"/>
        <a:ea typeface="ヒラギノ角ゴ ProN W3" pitchFamily="6" charset="-128"/>
        <a:cs typeface="+mn-cs"/>
        <a:sym typeface="Gill Sans" pitchFamily="6"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4352D2-E0EA-4362-98DD-51CFB0A3E204}" v="1373" dt="2019-03-28T21:32:21.466"/>
    <p1510:client id="{73F70D64-0F0B-49F2-B20D-360E664D98C0}" v="201" dt="2019-03-27T21:43:10.688"/>
    <p1510:client id="{4E67B501-2B55-415B-897E-AEED5D18AD0D}" v="90" dt="2019-03-28T21:20:13.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0" d="100"/>
          <a:sy n="40" d="100"/>
        </p:scale>
        <p:origin x="758" y="36"/>
      </p:cViewPr>
      <p:guideLst>
        <p:guide orient="horz" pos="4320"/>
        <p:guide pos="76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microsoft.com/office/2015/10/relationships/revisionInfo" Target="revisionInfo.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9AD843-D457-4F08-80D7-66D9D9BD0B11}"/>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Gill Sans" charset="0"/>
                <a:ea typeface="ヒラギノ角ゴ ProN W3" charset="0"/>
                <a:cs typeface="ヒラギノ角ゴ ProN W3" charset="0"/>
                <a:sym typeface="Gill Sans" charset="0"/>
              </a:defRPr>
            </a:lvl1pPr>
          </a:lstStyle>
          <a:p>
            <a:pPr>
              <a:defRPr/>
            </a:pPr>
            <a:endParaRPr lang="en-US"/>
          </a:p>
        </p:txBody>
      </p:sp>
      <p:sp>
        <p:nvSpPr>
          <p:cNvPr id="3" name="Date Placeholder 2">
            <a:extLst>
              <a:ext uri="{FF2B5EF4-FFF2-40B4-BE49-F238E27FC236}">
                <a16:creationId xmlns:a16="http://schemas.microsoft.com/office/drawing/2014/main" id="{F97065D0-6680-4408-95AB-F753378D4275}"/>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09351ACB-0E25-44E4-987D-4D6731E3AD03}" type="datetimeFigureOut">
              <a:rPr lang="en-US" altLang="en-US"/>
              <a:pPr>
                <a:defRPr/>
              </a:pPr>
              <a:t>3/28/2019</a:t>
            </a:fld>
            <a:endParaRPr lang="en-US" altLang="en-US"/>
          </a:p>
        </p:txBody>
      </p:sp>
      <p:sp>
        <p:nvSpPr>
          <p:cNvPr id="4" name="Footer Placeholder 3">
            <a:extLst>
              <a:ext uri="{FF2B5EF4-FFF2-40B4-BE49-F238E27FC236}">
                <a16:creationId xmlns:a16="http://schemas.microsoft.com/office/drawing/2014/main" id="{BF87650A-9A41-4B6A-8623-353A97B92229}"/>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Gill Sans" charset="0"/>
                <a:ea typeface="ヒラギノ角ゴ ProN W3" charset="0"/>
                <a:cs typeface="ヒラギノ角ゴ ProN W3" charset="0"/>
                <a:sym typeface="Gill Sans" charset="0"/>
              </a:defRPr>
            </a:lvl1pPr>
          </a:lstStyle>
          <a:p>
            <a:pPr>
              <a:defRPr/>
            </a:pPr>
            <a:endParaRPr lang="en-US"/>
          </a:p>
        </p:txBody>
      </p:sp>
      <p:sp>
        <p:nvSpPr>
          <p:cNvPr id="5" name="Slide Number Placeholder 4">
            <a:extLst>
              <a:ext uri="{FF2B5EF4-FFF2-40B4-BE49-F238E27FC236}">
                <a16:creationId xmlns:a16="http://schemas.microsoft.com/office/drawing/2014/main" id="{3D4A1F25-8492-49CC-8EB0-D98C2228C022}"/>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A9394B02-F0DB-45D7-A9DB-17489EE2B94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5ECC08-B59F-46E0-8ECB-2D32A7C59C41}"/>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Gill Sans" charset="0"/>
                <a:ea typeface="ヒラギノ角ゴ ProN W3" charset="0"/>
                <a:cs typeface="ヒラギノ角ゴ ProN W3" charset="0"/>
                <a:sym typeface="Gill Sans" charset="0"/>
              </a:defRPr>
            </a:lvl1pPr>
          </a:lstStyle>
          <a:p>
            <a:pPr>
              <a:defRPr/>
            </a:pPr>
            <a:endParaRPr lang="en-US"/>
          </a:p>
        </p:txBody>
      </p:sp>
      <p:sp>
        <p:nvSpPr>
          <p:cNvPr id="3" name="Date Placeholder 2">
            <a:extLst>
              <a:ext uri="{FF2B5EF4-FFF2-40B4-BE49-F238E27FC236}">
                <a16:creationId xmlns:a16="http://schemas.microsoft.com/office/drawing/2014/main" id="{6252950C-6D34-4DB6-9A64-0065CB4F44E5}"/>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BA5DE134-EE2C-4A78-87F6-EFCD6F3DC54A}" type="datetimeFigureOut">
              <a:rPr lang="en-US" altLang="en-US"/>
              <a:pPr>
                <a:defRPr/>
              </a:pPr>
              <a:t>3/28/2019</a:t>
            </a:fld>
            <a:endParaRPr lang="en-US" altLang="en-US"/>
          </a:p>
        </p:txBody>
      </p:sp>
      <p:sp>
        <p:nvSpPr>
          <p:cNvPr id="4" name="Slide Image Placeholder 3">
            <a:extLst>
              <a:ext uri="{FF2B5EF4-FFF2-40B4-BE49-F238E27FC236}">
                <a16:creationId xmlns:a16="http://schemas.microsoft.com/office/drawing/2014/main" id="{7A4AAE46-34B5-48A3-A4E3-05DD384D873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92FA7AB1-C2E6-41AA-BC12-9F4FEECC822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FA31B2F-5764-4D6B-9316-85DDC1414DB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Gill Sans" charset="0"/>
                <a:ea typeface="ヒラギノ角ゴ ProN W3" charset="0"/>
                <a:cs typeface="ヒラギノ角ゴ ProN W3" charset="0"/>
                <a:sym typeface="Gill Sans" charset="0"/>
              </a:defRPr>
            </a:lvl1pPr>
          </a:lstStyle>
          <a:p>
            <a:pPr>
              <a:defRPr/>
            </a:pPr>
            <a:endParaRPr lang="en-US"/>
          </a:p>
        </p:txBody>
      </p:sp>
      <p:sp>
        <p:nvSpPr>
          <p:cNvPr id="7" name="Slide Number Placeholder 6">
            <a:extLst>
              <a:ext uri="{FF2B5EF4-FFF2-40B4-BE49-F238E27FC236}">
                <a16:creationId xmlns:a16="http://schemas.microsoft.com/office/drawing/2014/main" id="{33FF2750-CA7B-4E03-B84E-A3FB677515D2}"/>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6609516D-37C7-4DF5-A805-AB53260E6F2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endParaRPr sz="14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f06c84bd_1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f06c84bd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0554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f06c84bd_1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f06c84bd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541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f06c84bd_1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f06c84bd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704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f06c84bd_1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f06c84bd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f06c84bd_1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f06c84bd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214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111dec340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111dec3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sz="1400"/>
          </a:p>
        </p:txBody>
      </p:sp>
    </p:spTree>
    <p:extLst>
      <p:ext uri="{BB962C8B-B14F-4D97-AF65-F5344CB8AC3E}">
        <p14:creationId xmlns:p14="http://schemas.microsoft.com/office/powerpoint/2010/main" val="283713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SzPts val="1400"/>
              <a:buChar char="●"/>
            </a:pP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4111dec340_0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4111dec3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endParaRPr sz="14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rgbClr val="000000"/>
              </a:buClr>
              <a:buSzPts val="1100"/>
              <a:buFont typeface="Arial"/>
              <a:buNone/>
            </a:pPr>
            <a:r>
              <a:rPr lang="en" sz="800">
                <a:latin typeface="Roboto"/>
                <a:ea typeface="Roboto"/>
                <a:cs typeface="Roboto"/>
                <a:sym typeface="Roboto"/>
              </a:rPr>
              <a:t>DQAF - Data Quality Assessment Framework</a:t>
            </a:r>
            <a:endParaRPr sz="8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4f06c84bd_1_2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54f06c84bd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4f06c84bd_1_1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54f06c84bd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rgbClr val="000000"/>
              </a:buClr>
              <a:buSzPts val="1100"/>
              <a:buFont typeface="Arial"/>
              <a:buNone/>
            </a:pPr>
            <a:endParaRPr sz="80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4f06c84bd_1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54f06c84bd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rgbClr val="000000"/>
              </a:buClr>
              <a:buSzPts val="1100"/>
              <a:buFont typeface="Arial"/>
              <a:buNone/>
            </a:pPr>
            <a:endParaRPr sz="800">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54f06c84bd_1_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g54f06c84bd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SzPts val="800"/>
              <a:buFont typeface="Roboto"/>
              <a:buChar char="●"/>
            </a:pPr>
            <a:r>
              <a:rPr lang="en" sz="800">
                <a:latin typeface="Roboto"/>
                <a:ea typeface="Roboto"/>
                <a:cs typeface="Roboto"/>
                <a:sym typeface="Roboto"/>
              </a:rPr>
              <a:t>Rosner's test is appropriate only when the data, excluding the suspected outliers, are approximately normally distributed, and when the sample size is greater than or equal to 25.</a:t>
            </a:r>
            <a:endParaRPr sz="8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54f06c84bd_1_3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54f06c84bd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5556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315219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5147794"/>
            <a:ext cx="24384000" cy="2286000"/>
          </a:xfrm>
        </p:spPr>
        <p:txBody>
          <a:bodyPr/>
          <a:lstStyle>
            <a:lvl1pPr>
              <a:defRPr spc="0">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0" y="8225146"/>
            <a:ext cx="24384000" cy="4124912"/>
          </a:xfrm>
        </p:spPr>
        <p:txBody>
          <a:bodyPr/>
          <a:lstStyle>
            <a:lvl1pPr marL="0" indent="0" algn="ctr">
              <a:buNone/>
              <a:defRPr sz="6400" spc="0">
                <a:solidFill>
                  <a:schemeClr val="tx1">
                    <a:lumMod val="75000"/>
                  </a:schemeClr>
                </a:solidFill>
                <a:latin typeface="Arial" panose="020B0604020202020204" pitchFamily="34" charset="0"/>
                <a:cs typeface="Arial" panose="020B0604020202020204" pitchFamily="34" charset="0"/>
              </a:defRPr>
            </a:lvl1pPr>
            <a:lvl2pPr marL="1219170" indent="0" algn="ctr">
              <a:buNone/>
              <a:defRPr>
                <a:solidFill>
                  <a:schemeClr val="tx1">
                    <a:tint val="75000"/>
                  </a:schemeClr>
                </a:solidFill>
              </a:defRPr>
            </a:lvl2pPr>
            <a:lvl3pPr marL="2438340" indent="0" algn="ctr">
              <a:buNone/>
              <a:defRPr>
                <a:solidFill>
                  <a:schemeClr val="tx1">
                    <a:tint val="75000"/>
                  </a:schemeClr>
                </a:solidFill>
              </a:defRPr>
            </a:lvl3pPr>
            <a:lvl4pPr marL="3657508" indent="0" algn="ctr">
              <a:buNone/>
              <a:defRPr>
                <a:solidFill>
                  <a:schemeClr val="tx1">
                    <a:tint val="75000"/>
                  </a:schemeClr>
                </a:solidFill>
              </a:defRPr>
            </a:lvl4pPr>
            <a:lvl5pPr marL="4876678" indent="0" algn="ctr">
              <a:buNone/>
              <a:defRPr>
                <a:solidFill>
                  <a:schemeClr val="tx1">
                    <a:tint val="75000"/>
                  </a:schemeClr>
                </a:solidFill>
              </a:defRPr>
            </a:lvl5pPr>
            <a:lvl6pPr marL="6095848" indent="0" algn="ctr">
              <a:buNone/>
              <a:defRPr>
                <a:solidFill>
                  <a:schemeClr val="tx1">
                    <a:tint val="75000"/>
                  </a:schemeClr>
                </a:solidFill>
              </a:defRPr>
            </a:lvl6pPr>
            <a:lvl7pPr marL="7315018" indent="0" algn="ctr">
              <a:buNone/>
              <a:defRPr>
                <a:solidFill>
                  <a:schemeClr val="tx1">
                    <a:tint val="75000"/>
                  </a:schemeClr>
                </a:solidFill>
              </a:defRPr>
            </a:lvl7pPr>
            <a:lvl8pPr marL="8534186" indent="0" algn="ctr">
              <a:buNone/>
              <a:defRPr>
                <a:solidFill>
                  <a:schemeClr val="tx1">
                    <a:tint val="75000"/>
                  </a:schemeClr>
                </a:solidFill>
              </a:defRPr>
            </a:lvl8pPr>
            <a:lvl9pPr marL="9753356"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034336959"/>
      </p:ext>
    </p:extLst>
  </p:cSld>
  <p:clrMapOvr>
    <a:masterClrMapping/>
  </p:clrMapOvr>
  <p:transition spd="slow" advClick="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31571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 Column bullets (WHITE)">
  <p:cSld name="1 Column bullets (WHITE)">
    <p:spTree>
      <p:nvGrpSpPr>
        <p:cNvPr id="1" name="Shape 14"/>
        <p:cNvGrpSpPr/>
        <p:nvPr/>
      </p:nvGrpSpPr>
      <p:grpSpPr>
        <a:xfrm>
          <a:off x="0" y="0"/>
          <a:ext cx="0" cy="0"/>
          <a:chOff x="0" y="0"/>
          <a:chExt cx="0" cy="0"/>
        </a:xfrm>
      </p:grpSpPr>
      <p:cxnSp>
        <p:nvCxnSpPr>
          <p:cNvPr id="24" name="Google Shape;24;p3"/>
          <p:cNvCxnSpPr/>
          <p:nvPr/>
        </p:nvCxnSpPr>
        <p:spPr>
          <a:xfrm>
            <a:off x="1097292" y="1099120"/>
            <a:ext cx="22189579" cy="0"/>
          </a:xfrm>
          <a:prstGeom prst="straightConnector1">
            <a:avLst/>
          </a:prstGeom>
          <a:noFill/>
          <a:ln w="9525" cap="flat" cmpd="sng">
            <a:solidFill>
              <a:srgbClr val="B4B4B4"/>
            </a:solidFill>
            <a:prstDash val="solid"/>
            <a:round/>
            <a:headEnd type="none" w="sm" len="sm"/>
            <a:tailEnd type="none" w="sm" len="sm"/>
          </a:ln>
        </p:spPr>
      </p:cxnSp>
      <p:sp>
        <p:nvSpPr>
          <p:cNvPr id="25" name="Google Shape;25;p3"/>
          <p:cNvSpPr txBox="1">
            <a:spLocks noGrp="1"/>
          </p:cNvSpPr>
          <p:nvPr>
            <p:ph type="title"/>
          </p:nvPr>
        </p:nvSpPr>
        <p:spPr>
          <a:xfrm>
            <a:off x="1097292" y="1233376"/>
            <a:ext cx="22189579" cy="1113600"/>
          </a:xfrm>
          <a:prstGeom prst="rect">
            <a:avLst/>
          </a:prstGeom>
          <a:noFill/>
          <a:ln>
            <a:noFill/>
          </a:ln>
        </p:spPr>
        <p:txBody>
          <a:bodyPr spcFirstLastPara="1" wrap="square" lIns="91425" tIns="91425" rIns="91425" bIns="91425" anchor="b" anchorCtr="0"/>
          <a:lstStyle>
            <a:lvl1pPr marR="0" lvl="0" algn="l" rtl="0">
              <a:lnSpc>
                <a:spcPct val="80000"/>
              </a:lnSpc>
              <a:spcBef>
                <a:spcPts val="0"/>
              </a:spcBef>
              <a:spcAft>
                <a:spcPts val="0"/>
              </a:spcAft>
              <a:buClr>
                <a:schemeClr val="dk1"/>
              </a:buClr>
              <a:buSzPts val="3000"/>
              <a:buFont typeface="Lato"/>
              <a:buNone/>
              <a:defRPr sz="60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9pPr>
          </a:lstStyle>
          <a:p>
            <a:endParaRPr/>
          </a:p>
        </p:txBody>
      </p:sp>
      <p:sp>
        <p:nvSpPr>
          <p:cNvPr id="26" name="Google Shape;26;p3"/>
          <p:cNvSpPr txBox="1">
            <a:spLocks noGrp="1"/>
          </p:cNvSpPr>
          <p:nvPr>
            <p:ph type="body" idx="1"/>
          </p:nvPr>
        </p:nvSpPr>
        <p:spPr>
          <a:xfrm>
            <a:off x="1097292" y="2347240"/>
            <a:ext cx="22189579" cy="821400"/>
          </a:xfrm>
          <a:prstGeom prst="rect">
            <a:avLst/>
          </a:prstGeom>
          <a:noFill/>
          <a:ln>
            <a:noFill/>
          </a:ln>
        </p:spPr>
        <p:txBody>
          <a:bodyPr spcFirstLastPara="1" wrap="square" lIns="91425" tIns="91425" rIns="91425" bIns="91425" anchor="t" anchorCtr="0"/>
          <a:lstStyle>
            <a:lvl1pPr marL="914400" marR="0" lvl="0" indent="-457200" algn="l" rtl="0">
              <a:lnSpc>
                <a:spcPct val="100000"/>
              </a:lnSpc>
              <a:spcBef>
                <a:spcPts val="800"/>
              </a:spcBef>
              <a:spcAft>
                <a:spcPts val="0"/>
              </a:spcAft>
              <a:buClr>
                <a:schemeClr val="accent1"/>
              </a:buClr>
              <a:buSzPts val="2200"/>
              <a:buFont typeface="Arial"/>
              <a:buNone/>
              <a:defRPr sz="4400" b="0" i="0" u="none" strike="noStrike" cap="none">
                <a:solidFill>
                  <a:schemeClr val="accent1"/>
                </a:solidFill>
                <a:latin typeface="Roboto"/>
                <a:ea typeface="Roboto"/>
                <a:cs typeface="Roboto"/>
                <a:sym typeface="Roboto"/>
              </a:defRPr>
            </a:lvl1pPr>
            <a:lvl2pPr marL="1828800" marR="0" lvl="1" indent="-457200" algn="l" rtl="0">
              <a:lnSpc>
                <a:spcPct val="100000"/>
              </a:lnSpc>
              <a:spcBef>
                <a:spcPts val="800"/>
              </a:spcBef>
              <a:spcAft>
                <a:spcPts val="0"/>
              </a:spcAft>
              <a:buClr>
                <a:schemeClr val="accent1"/>
              </a:buClr>
              <a:buSzPts val="2200"/>
              <a:buFont typeface="Arial"/>
              <a:buNone/>
              <a:defRPr sz="4400" b="0" i="0" u="none" strike="noStrike" cap="none">
                <a:solidFill>
                  <a:schemeClr val="accent1"/>
                </a:solidFill>
                <a:latin typeface="Roboto Light"/>
                <a:ea typeface="Roboto Light"/>
                <a:cs typeface="Roboto Light"/>
                <a:sym typeface="Roboto Light"/>
              </a:defRPr>
            </a:lvl2pPr>
            <a:lvl3pPr marL="2743200" marR="0" lvl="2" indent="-457200" algn="l" rtl="0">
              <a:lnSpc>
                <a:spcPct val="100000"/>
              </a:lnSpc>
              <a:spcBef>
                <a:spcPts val="800"/>
              </a:spcBef>
              <a:spcAft>
                <a:spcPts val="0"/>
              </a:spcAft>
              <a:buClr>
                <a:schemeClr val="accent1"/>
              </a:buClr>
              <a:buSzPts val="2200"/>
              <a:buFont typeface="Arial"/>
              <a:buNone/>
              <a:defRPr sz="4400" b="0" i="0" u="none" strike="noStrike" cap="none">
                <a:solidFill>
                  <a:schemeClr val="accent1"/>
                </a:solidFill>
                <a:latin typeface="Roboto Light"/>
                <a:ea typeface="Roboto Light"/>
                <a:cs typeface="Roboto Light"/>
                <a:sym typeface="Roboto Light"/>
              </a:defRPr>
            </a:lvl3pPr>
            <a:lvl4pPr marL="3657600" marR="0" lvl="3" indent="-457200" algn="l" rtl="0">
              <a:lnSpc>
                <a:spcPct val="100000"/>
              </a:lnSpc>
              <a:spcBef>
                <a:spcPts val="800"/>
              </a:spcBef>
              <a:spcAft>
                <a:spcPts val="0"/>
              </a:spcAft>
              <a:buClr>
                <a:schemeClr val="accent1"/>
              </a:buClr>
              <a:buSzPts val="2200"/>
              <a:buFont typeface="Arial"/>
              <a:buNone/>
              <a:defRPr sz="4400" b="0" i="0" u="none" strike="noStrike" cap="none">
                <a:solidFill>
                  <a:schemeClr val="accent1"/>
                </a:solidFill>
                <a:latin typeface="Roboto Light"/>
                <a:ea typeface="Roboto Light"/>
                <a:cs typeface="Roboto Light"/>
                <a:sym typeface="Roboto Light"/>
              </a:defRPr>
            </a:lvl4pPr>
            <a:lvl5pPr marL="4572000" marR="0" lvl="4" indent="-457200" algn="l" rtl="0">
              <a:lnSpc>
                <a:spcPct val="100000"/>
              </a:lnSpc>
              <a:spcBef>
                <a:spcPts val="800"/>
              </a:spcBef>
              <a:spcAft>
                <a:spcPts val="0"/>
              </a:spcAft>
              <a:buClr>
                <a:schemeClr val="accent1"/>
              </a:buClr>
              <a:buSzPts val="2200"/>
              <a:buFont typeface="Arial"/>
              <a:buNone/>
              <a:defRPr sz="4400" b="0" i="0" u="none" strike="noStrike" cap="none">
                <a:solidFill>
                  <a:schemeClr val="accent1"/>
                </a:solidFill>
                <a:latin typeface="Roboto Light"/>
                <a:ea typeface="Roboto Light"/>
                <a:cs typeface="Roboto Light"/>
                <a:sym typeface="Roboto Light"/>
              </a:defRPr>
            </a:lvl5pPr>
            <a:lvl6pPr marL="5486400" marR="0" lvl="5" indent="-736600" algn="l" rtl="0">
              <a:lnSpc>
                <a:spcPct val="100000"/>
              </a:lnSpc>
              <a:spcBef>
                <a:spcPts val="800"/>
              </a:spcBef>
              <a:spcAft>
                <a:spcPts val="0"/>
              </a:spcAft>
              <a:buClr>
                <a:schemeClr val="accent1"/>
              </a:buClr>
              <a:buSzPts val="2200"/>
              <a:buFont typeface="Arial"/>
              <a:buChar char="•"/>
              <a:defRPr sz="4400" b="0" i="0" u="none" strike="noStrike" cap="none">
                <a:solidFill>
                  <a:schemeClr val="accent1"/>
                </a:solidFill>
                <a:latin typeface="Roboto"/>
                <a:ea typeface="Roboto"/>
                <a:cs typeface="Roboto"/>
                <a:sym typeface="Roboto"/>
              </a:defRPr>
            </a:lvl6pPr>
            <a:lvl7pPr marL="6400800" marR="0" lvl="6" indent="-736600" algn="l" rtl="0">
              <a:lnSpc>
                <a:spcPct val="100000"/>
              </a:lnSpc>
              <a:spcBef>
                <a:spcPts val="800"/>
              </a:spcBef>
              <a:spcAft>
                <a:spcPts val="0"/>
              </a:spcAft>
              <a:buClr>
                <a:schemeClr val="accent1"/>
              </a:buClr>
              <a:buSzPts val="2200"/>
              <a:buFont typeface="Arial"/>
              <a:buChar char="•"/>
              <a:defRPr sz="4400" b="0" i="0" u="none" strike="noStrike" cap="none">
                <a:solidFill>
                  <a:schemeClr val="accent1"/>
                </a:solidFill>
                <a:latin typeface="Roboto"/>
                <a:ea typeface="Roboto"/>
                <a:cs typeface="Roboto"/>
                <a:sym typeface="Roboto"/>
              </a:defRPr>
            </a:lvl7pPr>
            <a:lvl8pPr marL="7315200" marR="0" lvl="7" indent="-736600" algn="l" rtl="0">
              <a:lnSpc>
                <a:spcPct val="100000"/>
              </a:lnSpc>
              <a:spcBef>
                <a:spcPts val="800"/>
              </a:spcBef>
              <a:spcAft>
                <a:spcPts val="0"/>
              </a:spcAft>
              <a:buClr>
                <a:schemeClr val="accent1"/>
              </a:buClr>
              <a:buSzPts val="2200"/>
              <a:buFont typeface="Arial"/>
              <a:buChar char="•"/>
              <a:defRPr sz="4400" b="0" i="0" u="none" strike="noStrike" cap="none">
                <a:solidFill>
                  <a:schemeClr val="accent1"/>
                </a:solidFill>
                <a:latin typeface="Roboto"/>
                <a:ea typeface="Roboto"/>
                <a:cs typeface="Roboto"/>
                <a:sym typeface="Roboto"/>
              </a:defRPr>
            </a:lvl8pPr>
            <a:lvl9pPr marL="8229600" marR="0" lvl="8" indent="-736600" algn="l" rtl="0">
              <a:lnSpc>
                <a:spcPct val="100000"/>
              </a:lnSpc>
              <a:spcBef>
                <a:spcPts val="800"/>
              </a:spcBef>
              <a:spcAft>
                <a:spcPts val="0"/>
              </a:spcAft>
              <a:buClr>
                <a:schemeClr val="accent1"/>
              </a:buClr>
              <a:buSzPts val="2200"/>
              <a:buFont typeface="Arial"/>
              <a:buChar char="•"/>
              <a:defRPr sz="4400" b="0" i="0" u="none" strike="noStrike" cap="none">
                <a:solidFill>
                  <a:schemeClr val="accent1"/>
                </a:solidFill>
                <a:latin typeface="Roboto"/>
                <a:ea typeface="Roboto"/>
                <a:cs typeface="Roboto"/>
                <a:sym typeface="Roboto"/>
              </a:defRPr>
            </a:lvl9pPr>
          </a:lstStyle>
          <a:p>
            <a:endParaRPr/>
          </a:p>
        </p:txBody>
      </p:sp>
      <p:sp>
        <p:nvSpPr>
          <p:cNvPr id="27" name="Google Shape;27;p3"/>
          <p:cNvSpPr txBox="1">
            <a:spLocks noGrp="1"/>
          </p:cNvSpPr>
          <p:nvPr>
            <p:ph type="body" idx="2"/>
          </p:nvPr>
        </p:nvSpPr>
        <p:spPr>
          <a:xfrm>
            <a:off x="1097292" y="4275666"/>
            <a:ext cx="22189579" cy="6568800"/>
          </a:xfrm>
          <a:prstGeom prst="rect">
            <a:avLst/>
          </a:prstGeom>
          <a:noFill/>
          <a:ln>
            <a:noFill/>
          </a:ln>
        </p:spPr>
        <p:txBody>
          <a:bodyPr spcFirstLastPara="1" wrap="square" lIns="91425" tIns="91425" rIns="91425" bIns="91425" anchor="t" anchorCtr="0"/>
          <a:lstStyle>
            <a:lvl1pPr marL="914400" marR="0" lvl="0" indent="-698500" algn="l" rtl="0">
              <a:lnSpc>
                <a:spcPct val="100000"/>
              </a:lnSpc>
              <a:spcBef>
                <a:spcPts val="1000"/>
              </a:spcBef>
              <a:spcAft>
                <a:spcPts val="0"/>
              </a:spcAft>
              <a:buClr>
                <a:schemeClr val="accent6"/>
              </a:buClr>
              <a:buSzPts val="1900"/>
              <a:buFont typeface="Arial"/>
              <a:buChar char="•"/>
              <a:defRPr sz="4800" b="0" i="0" u="none" strike="noStrike" cap="none">
                <a:solidFill>
                  <a:schemeClr val="accent6"/>
                </a:solidFill>
                <a:latin typeface="Roboto"/>
                <a:ea typeface="Roboto"/>
                <a:cs typeface="Roboto"/>
                <a:sym typeface="Roboto"/>
              </a:defRPr>
            </a:lvl1pPr>
            <a:lvl2pPr marL="1828800" marR="0" lvl="1" indent="-660400" algn="l" rtl="0">
              <a:lnSpc>
                <a:spcPct val="100000"/>
              </a:lnSpc>
              <a:spcBef>
                <a:spcPts val="800"/>
              </a:spcBef>
              <a:spcAft>
                <a:spcPts val="0"/>
              </a:spcAft>
              <a:buClr>
                <a:schemeClr val="accent6"/>
              </a:buClr>
              <a:buSzPts val="1600"/>
              <a:buFont typeface="Arial"/>
              <a:buChar char="•"/>
              <a:defRPr sz="4000" b="0" i="0" u="none" strike="noStrike" cap="none">
                <a:solidFill>
                  <a:schemeClr val="accent6"/>
                </a:solidFill>
                <a:latin typeface="Roboto"/>
                <a:ea typeface="Roboto"/>
                <a:cs typeface="Roboto"/>
                <a:sym typeface="Roboto"/>
              </a:defRPr>
            </a:lvl2pPr>
            <a:lvl3pPr marL="2743200" marR="0" lvl="2" indent="-622300" algn="l" rtl="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3pPr>
            <a:lvl4pPr marL="3657600" marR="0" lvl="3" indent="-622300" algn="l" rtl="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4pPr>
            <a:lvl5pPr marL="4572000" marR="0" lvl="4" indent="-622300" algn="l" rtl="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5pPr>
            <a:lvl6pPr marL="5486400" marR="0" lvl="5" indent="-711200" algn="l" rtl="0">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6pPr>
            <a:lvl7pPr marL="6400800" marR="0" lvl="6" indent="-711200" algn="l" rtl="0">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7pPr>
            <a:lvl8pPr marL="7315200" marR="0" lvl="7" indent="-711200" algn="l" rtl="0">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8pPr>
            <a:lvl9pPr marL="8229600" marR="0" lvl="8" indent="-711200" algn="l" rtl="0">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9pPr>
          </a:lstStyle>
          <a:p>
            <a:endParaRPr/>
          </a:p>
        </p:txBody>
      </p:sp>
      <p:sp>
        <p:nvSpPr>
          <p:cNvPr id="28" name="Google Shape;28;p3"/>
          <p:cNvSpPr txBox="1"/>
          <p:nvPr/>
        </p:nvSpPr>
        <p:spPr>
          <a:xfrm>
            <a:off x="22605577" y="13018990"/>
            <a:ext cx="681778" cy="246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600" b="0" i="0" u="none" strike="noStrike" cap="none">
                <a:solidFill>
                  <a:srgbClr val="B4B4B4"/>
                </a:solidFill>
                <a:latin typeface="Roboto"/>
                <a:ea typeface="Roboto"/>
                <a:cs typeface="Roboto"/>
                <a:sym typeface="Roboto"/>
              </a:rPr>
              <a:pPr marL="0" marR="0" lvl="0" indent="0" algn="r" rtl="0">
                <a:lnSpc>
                  <a:spcPct val="100000"/>
                </a:lnSpc>
                <a:spcBef>
                  <a:spcPts val="0"/>
                </a:spcBef>
                <a:spcAft>
                  <a:spcPts val="0"/>
                </a:spcAft>
                <a:buClr>
                  <a:srgbClr val="000000"/>
                </a:buClr>
                <a:buSzPts val="800"/>
                <a:buFont typeface="Arial"/>
                <a:buNone/>
              </a:pPr>
              <a:t>‹#›</a:t>
            </a:fld>
            <a:endParaRPr sz="1600" b="0" i="0" u="none" strike="noStrike" cap="none">
              <a:solidFill>
                <a:srgbClr val="B4B4B4"/>
              </a:solidFill>
              <a:latin typeface="Roboto"/>
              <a:ea typeface="Roboto"/>
              <a:cs typeface="Roboto"/>
              <a:sym typeface="Roboto"/>
            </a:endParaRPr>
          </a:p>
        </p:txBody>
      </p:sp>
    </p:spTree>
    <p:extLst>
      <p:ext uri="{BB962C8B-B14F-4D97-AF65-F5344CB8AC3E}">
        <p14:creationId xmlns:p14="http://schemas.microsoft.com/office/powerpoint/2010/main" val="18586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opic Divider">
  <p:cSld name="Topic Divider">
    <p:spTree>
      <p:nvGrpSpPr>
        <p:cNvPr id="1" name="Shape 268"/>
        <p:cNvGrpSpPr/>
        <p:nvPr/>
      </p:nvGrpSpPr>
      <p:grpSpPr>
        <a:xfrm>
          <a:off x="0" y="0"/>
          <a:ext cx="0" cy="0"/>
          <a:chOff x="0" y="0"/>
          <a:chExt cx="0" cy="0"/>
        </a:xfrm>
      </p:grpSpPr>
      <p:sp>
        <p:nvSpPr>
          <p:cNvPr id="269" name="Google Shape;269;p21"/>
          <p:cNvSpPr/>
          <p:nvPr/>
        </p:nvSpPr>
        <p:spPr>
          <a:xfrm>
            <a:off x="0" y="0"/>
            <a:ext cx="24384350" cy="12332400"/>
          </a:xfrm>
          <a:prstGeom prst="rect">
            <a:avLst/>
          </a:prstGeom>
          <a:blipFill rotWithShape="1">
            <a:blip r:embed="rId2">
              <a:alphaModFix/>
            </a:blip>
            <a:stretch>
              <a:fillRect/>
            </a:stretch>
          </a:blipFill>
          <a:ln>
            <a:noFill/>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2600" b="0" i="0" u="none" strike="noStrike" cap="none">
              <a:solidFill>
                <a:schemeClr val="lt1"/>
              </a:solidFill>
              <a:latin typeface="Roboto"/>
              <a:ea typeface="Roboto"/>
              <a:cs typeface="Roboto"/>
              <a:sym typeface="Roboto"/>
            </a:endParaRPr>
          </a:p>
        </p:txBody>
      </p:sp>
      <p:cxnSp>
        <p:nvCxnSpPr>
          <p:cNvPr id="279" name="Google Shape;279;p21"/>
          <p:cNvCxnSpPr/>
          <p:nvPr/>
        </p:nvCxnSpPr>
        <p:spPr>
          <a:xfrm rot="10800000" flipH="1">
            <a:off x="900585" y="4297250"/>
            <a:ext cx="22242392" cy="28200"/>
          </a:xfrm>
          <a:prstGeom prst="straightConnector1">
            <a:avLst/>
          </a:prstGeom>
          <a:noFill/>
          <a:ln w="9525" cap="flat" cmpd="sng">
            <a:solidFill>
              <a:srgbClr val="616161"/>
            </a:solidFill>
            <a:prstDash val="solid"/>
            <a:round/>
            <a:headEnd type="none" w="sm" len="sm"/>
            <a:tailEnd type="none" w="sm" len="sm"/>
          </a:ln>
        </p:spPr>
      </p:cxnSp>
      <p:sp>
        <p:nvSpPr>
          <p:cNvPr id="280" name="Google Shape;280;p21"/>
          <p:cNvSpPr txBox="1">
            <a:spLocks noGrp="1"/>
          </p:cNvSpPr>
          <p:nvPr>
            <p:ph type="title"/>
          </p:nvPr>
        </p:nvSpPr>
        <p:spPr>
          <a:xfrm>
            <a:off x="1374728" y="2744948"/>
            <a:ext cx="20732999" cy="1725600"/>
          </a:xfrm>
          <a:prstGeom prst="rect">
            <a:avLst/>
          </a:prstGeom>
          <a:noFill/>
          <a:ln>
            <a:noFill/>
          </a:ln>
        </p:spPr>
        <p:txBody>
          <a:bodyPr spcFirstLastPara="1" wrap="square" lIns="91425" tIns="91425" rIns="91425" bIns="91425" anchor="t" anchorCtr="0"/>
          <a:lstStyle>
            <a:lvl1pPr marR="0" lvl="0" algn="l" rtl="0">
              <a:lnSpc>
                <a:spcPct val="80000"/>
              </a:lnSpc>
              <a:spcBef>
                <a:spcPts val="0"/>
              </a:spcBef>
              <a:spcAft>
                <a:spcPts val="0"/>
              </a:spcAft>
              <a:buClr>
                <a:schemeClr val="lt1"/>
              </a:buClr>
              <a:buSzPts val="2700"/>
              <a:buFont typeface="Lato"/>
              <a:buNone/>
              <a:defRPr sz="5400" b="0"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3800" b="0" i="0" u="none" strike="noStrike" cap="none">
                <a:solidFill>
                  <a:srgbClr val="000000"/>
                </a:solidFill>
                <a:latin typeface="Arial"/>
                <a:ea typeface="Arial"/>
                <a:cs typeface="Arial"/>
                <a:sym typeface="Arial"/>
              </a:defRPr>
            </a:lvl9pPr>
          </a:lstStyle>
          <a:p>
            <a:endParaRPr/>
          </a:p>
        </p:txBody>
      </p:sp>
      <p:sp>
        <p:nvSpPr>
          <p:cNvPr id="281" name="Google Shape;281;p21"/>
          <p:cNvSpPr txBox="1">
            <a:spLocks noGrp="1"/>
          </p:cNvSpPr>
          <p:nvPr>
            <p:ph type="body" idx="1"/>
          </p:nvPr>
        </p:nvSpPr>
        <p:spPr>
          <a:xfrm>
            <a:off x="1374706" y="6096000"/>
            <a:ext cx="20401113" cy="5486400"/>
          </a:xfrm>
          <a:prstGeom prst="rect">
            <a:avLst/>
          </a:prstGeom>
          <a:noFill/>
          <a:ln>
            <a:noFill/>
          </a:ln>
        </p:spPr>
        <p:txBody>
          <a:bodyPr spcFirstLastPara="1" wrap="square" lIns="91425" tIns="91425" rIns="91425" bIns="91425" anchor="t" anchorCtr="0"/>
          <a:lstStyle>
            <a:lvl1pPr marL="914400" marR="0" lvl="0" indent="-571500" algn="l" rtl="0">
              <a:lnSpc>
                <a:spcPct val="100000"/>
              </a:lnSpc>
              <a:spcBef>
                <a:spcPts val="0"/>
              </a:spcBef>
              <a:spcAft>
                <a:spcPts val="0"/>
              </a:spcAft>
              <a:buClr>
                <a:schemeClr val="accent6"/>
              </a:buClr>
              <a:buSzPts val="900"/>
              <a:buFont typeface="Arial"/>
              <a:buChar char="•"/>
              <a:defRPr sz="2400" b="0" i="0" u="none" strike="noStrike" cap="none">
                <a:solidFill>
                  <a:schemeClr val="accent6"/>
                </a:solidFill>
                <a:latin typeface="Roboto"/>
                <a:ea typeface="Roboto"/>
                <a:cs typeface="Roboto"/>
                <a:sym typeface="Roboto"/>
              </a:defRPr>
            </a:lvl1pPr>
            <a:lvl2pPr marL="1828800" marR="0" lvl="1" indent="-571500" algn="l" rtl="0">
              <a:lnSpc>
                <a:spcPct val="100000"/>
              </a:lnSpc>
              <a:spcBef>
                <a:spcPts val="1400"/>
              </a:spcBef>
              <a:spcAft>
                <a:spcPts val="0"/>
              </a:spcAft>
              <a:buClr>
                <a:schemeClr val="accent6"/>
              </a:buClr>
              <a:buSzPts val="900"/>
              <a:buFont typeface="Arial"/>
              <a:buChar char="•"/>
              <a:defRPr sz="2400" b="0" i="0" u="none" strike="noStrike" cap="none">
                <a:solidFill>
                  <a:schemeClr val="accent6"/>
                </a:solidFill>
                <a:latin typeface="Roboto"/>
                <a:ea typeface="Roboto"/>
                <a:cs typeface="Roboto"/>
                <a:sym typeface="Roboto"/>
              </a:defRPr>
            </a:lvl2pPr>
            <a:lvl3pPr marL="2743200" marR="0" lvl="2" indent="-571500" algn="l" rtl="0">
              <a:lnSpc>
                <a:spcPct val="100000"/>
              </a:lnSpc>
              <a:spcBef>
                <a:spcPts val="1400"/>
              </a:spcBef>
              <a:spcAft>
                <a:spcPts val="0"/>
              </a:spcAft>
              <a:buClr>
                <a:schemeClr val="accent6"/>
              </a:buClr>
              <a:buSzPts val="900"/>
              <a:buFont typeface="Arial"/>
              <a:buChar char="•"/>
              <a:defRPr sz="2400" b="0" i="0" u="none" strike="noStrike" cap="none">
                <a:solidFill>
                  <a:schemeClr val="accent6"/>
                </a:solidFill>
                <a:latin typeface="Roboto"/>
                <a:ea typeface="Roboto"/>
                <a:cs typeface="Roboto"/>
                <a:sym typeface="Roboto"/>
              </a:defRPr>
            </a:lvl3pPr>
            <a:lvl4pPr marL="3657600" marR="0" lvl="3" indent="-571500" algn="l" rtl="0">
              <a:lnSpc>
                <a:spcPct val="100000"/>
              </a:lnSpc>
              <a:spcBef>
                <a:spcPts val="1400"/>
              </a:spcBef>
              <a:spcAft>
                <a:spcPts val="0"/>
              </a:spcAft>
              <a:buClr>
                <a:schemeClr val="accent6"/>
              </a:buClr>
              <a:buSzPts val="900"/>
              <a:buFont typeface="Arial"/>
              <a:buChar char="•"/>
              <a:defRPr sz="2400" b="0" i="0" u="none" strike="noStrike" cap="none">
                <a:solidFill>
                  <a:schemeClr val="accent6"/>
                </a:solidFill>
                <a:latin typeface="Roboto"/>
                <a:ea typeface="Roboto"/>
                <a:cs typeface="Roboto"/>
                <a:sym typeface="Roboto"/>
              </a:defRPr>
            </a:lvl4pPr>
            <a:lvl5pPr marL="4572000" marR="0" lvl="4" indent="-571500" algn="l" rtl="0">
              <a:lnSpc>
                <a:spcPct val="100000"/>
              </a:lnSpc>
              <a:spcBef>
                <a:spcPts val="1400"/>
              </a:spcBef>
              <a:spcAft>
                <a:spcPts val="0"/>
              </a:spcAft>
              <a:buClr>
                <a:schemeClr val="accent6"/>
              </a:buClr>
              <a:buSzPts val="900"/>
              <a:buFont typeface="Arial"/>
              <a:buChar char="•"/>
              <a:defRPr sz="2400" b="0" i="0" u="none" strike="noStrike" cap="none">
                <a:solidFill>
                  <a:schemeClr val="accent6"/>
                </a:solidFill>
                <a:latin typeface="Roboto"/>
                <a:ea typeface="Roboto"/>
                <a:cs typeface="Roboto"/>
                <a:sym typeface="Roboto"/>
              </a:defRPr>
            </a:lvl5pPr>
            <a:lvl6pPr marL="5486400" marR="0" lvl="5" indent="-711200" algn="l" rtl="0">
              <a:lnSpc>
                <a:spcPct val="100000"/>
              </a:lnSpc>
              <a:spcBef>
                <a:spcPts val="14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6pPr>
            <a:lvl7pPr marL="6400800" marR="0" lvl="6" indent="-711200" algn="l" rtl="0">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7pPr>
            <a:lvl8pPr marL="7315200" marR="0" lvl="7" indent="-711200" algn="l" rtl="0">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8pPr>
            <a:lvl9pPr marL="8229600" marR="0" lvl="8" indent="-711200" algn="l" rtl="0">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9pPr>
          </a:lstStyle>
          <a:p>
            <a:endParaRPr/>
          </a:p>
        </p:txBody>
      </p:sp>
      <p:sp>
        <p:nvSpPr>
          <p:cNvPr id="282" name="Google Shape;282;p21"/>
          <p:cNvSpPr txBox="1"/>
          <p:nvPr/>
        </p:nvSpPr>
        <p:spPr>
          <a:xfrm>
            <a:off x="22605577" y="13018990"/>
            <a:ext cx="681778" cy="2460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 sz="1600" b="0" i="0" u="none" strike="noStrike" cap="none">
                <a:solidFill>
                  <a:srgbClr val="B4B4B4"/>
                </a:solidFill>
                <a:latin typeface="Roboto"/>
                <a:ea typeface="Roboto"/>
                <a:cs typeface="Roboto"/>
                <a:sym typeface="Roboto"/>
              </a:rPr>
              <a:pPr marL="0" marR="0" lvl="0" indent="0" algn="r" rtl="0">
                <a:lnSpc>
                  <a:spcPct val="100000"/>
                </a:lnSpc>
                <a:spcBef>
                  <a:spcPts val="0"/>
                </a:spcBef>
                <a:spcAft>
                  <a:spcPts val="0"/>
                </a:spcAft>
                <a:buClr>
                  <a:srgbClr val="000000"/>
                </a:buClr>
                <a:buSzPts val="800"/>
                <a:buFont typeface="Arial"/>
                <a:buNone/>
              </a:pPr>
              <a:t>‹#›</a:t>
            </a:fld>
            <a:endParaRPr sz="1600" b="0" i="0" u="none" strike="noStrike" cap="none">
              <a:solidFill>
                <a:srgbClr val="B4B4B4"/>
              </a:solidFill>
              <a:latin typeface="Roboto"/>
              <a:ea typeface="Roboto"/>
              <a:cs typeface="Roboto"/>
              <a:sym typeface="Roboto"/>
            </a:endParaRPr>
          </a:p>
        </p:txBody>
      </p:sp>
    </p:spTree>
    <p:extLst>
      <p:ext uri="{BB962C8B-B14F-4D97-AF65-F5344CB8AC3E}">
        <p14:creationId xmlns:p14="http://schemas.microsoft.com/office/powerpoint/2010/main" val="33865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791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0282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D6EFA1C4-772D-4315-A99D-5A1B00FF0B9D}"/>
              </a:ext>
            </a:extLst>
          </p:cNvPr>
          <p:cNvSpPr>
            <a:spLocks noGrp="1" noChangeArrowheads="1"/>
          </p:cNvSpPr>
          <p:nvPr>
            <p:ph type="title"/>
          </p:nvPr>
        </p:nvSpPr>
        <p:spPr bwMode="auto">
          <a:xfrm>
            <a:off x="1371600" y="0"/>
            <a:ext cx="21717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altLang="en-US">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14C2CEB3-6538-428A-AAF6-E5D3722B68A4}"/>
              </a:ext>
            </a:extLst>
          </p:cNvPr>
          <p:cNvSpPr>
            <a:spLocks noGrp="1" noChangeArrowheads="1"/>
          </p:cNvSpPr>
          <p:nvPr>
            <p:ph type="body" idx="1"/>
          </p:nvPr>
        </p:nvSpPr>
        <p:spPr bwMode="auto">
          <a:xfrm>
            <a:off x="1371600" y="6400800"/>
            <a:ext cx="217043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altLang="en-US">
                <a:sym typeface="Arial" panose="020B0604020202020204" pitchFamily="34" charset="0"/>
              </a:rPr>
              <a:t>Click to edit Master text styles</a:t>
            </a:r>
          </a:p>
          <a:p>
            <a:pPr lvl="1"/>
            <a:r>
              <a:rPr lang="en-US" altLang="en-US">
                <a:sym typeface="Arial" panose="020B0604020202020204" pitchFamily="34" charset="0"/>
              </a:rPr>
              <a:t>Second level</a:t>
            </a:r>
          </a:p>
          <a:p>
            <a:pPr lvl="2"/>
            <a:r>
              <a:rPr lang="en-US" altLang="en-US">
                <a:sym typeface="Arial" panose="020B0604020202020204" pitchFamily="34" charset="0"/>
              </a:rPr>
              <a:t>Third level</a:t>
            </a:r>
          </a:p>
          <a:p>
            <a:pPr lvl="3"/>
            <a:r>
              <a:rPr lang="en-US" altLang="en-US">
                <a:sym typeface="Arial" panose="020B0604020202020204" pitchFamily="34" charset="0"/>
              </a:rPr>
              <a:t>Fourth level</a:t>
            </a:r>
          </a:p>
          <a:p>
            <a:pPr lvl="4"/>
            <a:r>
              <a:rPr lang="en-US" altLang="en-US">
                <a:sym typeface="Arial" panose="020B0604020202020204" pitchFamily="34" charset="0"/>
              </a:rPr>
              <a:t>Fifth level</a:t>
            </a:r>
          </a:p>
        </p:txBody>
      </p:sp>
      <p:pic>
        <p:nvPicPr>
          <p:cNvPr id="1028" name="Picture 1" descr="ST_rgb.png">
            <a:extLst>
              <a:ext uri="{FF2B5EF4-FFF2-40B4-BE49-F238E27FC236}">
                <a16:creationId xmlns:a16="http://schemas.microsoft.com/office/drawing/2014/main" id="{422E9494-EEDA-46B0-A9F4-DD617B6FD5E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129838" y="11049000"/>
            <a:ext cx="41243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1" r:id="rId1"/>
  </p:sldLayoutIdLst>
  <p:transition/>
  <p:txStyles>
    <p:titleStyle>
      <a:lvl1pPr algn="ctr" rtl="0" eaLnBrk="0" fontAlgn="base" hangingPunct="0">
        <a:lnSpc>
          <a:spcPct val="90000"/>
        </a:lnSpc>
        <a:spcBef>
          <a:spcPct val="0"/>
        </a:spcBef>
        <a:spcAft>
          <a:spcPct val="0"/>
        </a:spcAft>
        <a:defRPr sz="8000">
          <a:solidFill>
            <a:srgbClr val="FFFFFF"/>
          </a:solidFill>
          <a:latin typeface="+mj-lt"/>
          <a:ea typeface="+mj-ea"/>
          <a:cs typeface="+mj-cs"/>
          <a:sym typeface="Arial" panose="020B0604020202020204" pitchFamily="34" charset="0"/>
        </a:defRPr>
      </a:lvl1pPr>
      <a:lvl2pPr algn="ctr" rtl="0" eaLnBrk="0" fontAlgn="base" hangingPunct="0">
        <a:lnSpc>
          <a:spcPct val="90000"/>
        </a:lnSpc>
        <a:spcBef>
          <a:spcPct val="0"/>
        </a:spcBef>
        <a:spcAft>
          <a:spcPct val="0"/>
        </a:spcAft>
        <a:defRPr sz="8000">
          <a:solidFill>
            <a:srgbClr val="FFFFFF"/>
          </a:solidFill>
          <a:latin typeface="Arial" charset="0"/>
          <a:ea typeface="ヒラギノ角ゴ ProN W6" charset="0"/>
          <a:cs typeface="ヒラギノ角ゴ ProN W6" charset="0"/>
          <a:sym typeface="Arial" panose="020B0604020202020204" pitchFamily="34" charset="0"/>
        </a:defRPr>
      </a:lvl2pPr>
      <a:lvl3pPr algn="ctr" rtl="0" eaLnBrk="0" fontAlgn="base" hangingPunct="0">
        <a:lnSpc>
          <a:spcPct val="90000"/>
        </a:lnSpc>
        <a:spcBef>
          <a:spcPct val="0"/>
        </a:spcBef>
        <a:spcAft>
          <a:spcPct val="0"/>
        </a:spcAft>
        <a:defRPr sz="8000">
          <a:solidFill>
            <a:srgbClr val="FFFFFF"/>
          </a:solidFill>
          <a:latin typeface="Arial" charset="0"/>
          <a:ea typeface="ヒラギノ角ゴ ProN W6" charset="0"/>
          <a:cs typeface="ヒラギノ角ゴ ProN W6" charset="0"/>
          <a:sym typeface="Arial" panose="020B0604020202020204" pitchFamily="34" charset="0"/>
        </a:defRPr>
      </a:lvl3pPr>
      <a:lvl4pPr algn="ctr" rtl="0" eaLnBrk="0" fontAlgn="base" hangingPunct="0">
        <a:lnSpc>
          <a:spcPct val="90000"/>
        </a:lnSpc>
        <a:spcBef>
          <a:spcPct val="0"/>
        </a:spcBef>
        <a:spcAft>
          <a:spcPct val="0"/>
        </a:spcAft>
        <a:defRPr sz="8000">
          <a:solidFill>
            <a:srgbClr val="FFFFFF"/>
          </a:solidFill>
          <a:latin typeface="Arial" charset="0"/>
          <a:ea typeface="ヒラギノ角ゴ ProN W6" charset="0"/>
          <a:cs typeface="ヒラギノ角ゴ ProN W6" charset="0"/>
          <a:sym typeface="Arial" panose="020B0604020202020204" pitchFamily="34" charset="0"/>
        </a:defRPr>
      </a:lvl4pPr>
      <a:lvl5pPr algn="ctr" rtl="0" eaLnBrk="0" fontAlgn="base" hangingPunct="0">
        <a:lnSpc>
          <a:spcPct val="90000"/>
        </a:lnSpc>
        <a:spcBef>
          <a:spcPct val="0"/>
        </a:spcBef>
        <a:spcAft>
          <a:spcPct val="0"/>
        </a:spcAft>
        <a:defRPr sz="8000">
          <a:solidFill>
            <a:srgbClr val="FFFFFF"/>
          </a:solidFill>
          <a:latin typeface="Arial" charset="0"/>
          <a:ea typeface="ヒラギノ角ゴ ProN W6" charset="0"/>
          <a:cs typeface="ヒラギノ角ゴ ProN W6" charset="0"/>
          <a:sym typeface="Arial" panose="020B0604020202020204"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defRPr sz="5400">
          <a:solidFill>
            <a:srgbClr val="FFFFFF"/>
          </a:solidFill>
          <a:latin typeface="+mn-lt"/>
          <a:ea typeface="+mn-ea"/>
          <a:cs typeface="+mn-cs"/>
          <a:sym typeface="Arial" panose="020B0604020202020204" pitchFamily="34" charset="0"/>
        </a:defRPr>
      </a:lvl1pPr>
      <a:lvl2pPr marL="742950" indent="-285750" algn="ctr" rtl="0" eaLnBrk="0" fontAlgn="base" hangingPunct="0">
        <a:spcBef>
          <a:spcPct val="0"/>
        </a:spcBef>
        <a:spcAft>
          <a:spcPct val="0"/>
        </a:spcAft>
        <a:defRPr sz="5400">
          <a:solidFill>
            <a:srgbClr val="FFFFFF"/>
          </a:solidFill>
          <a:latin typeface="+mn-lt"/>
          <a:ea typeface="+mn-ea"/>
          <a:cs typeface="+mn-cs"/>
          <a:sym typeface="Arial" panose="020B0604020202020204" pitchFamily="34" charset="0"/>
        </a:defRPr>
      </a:lvl2pPr>
      <a:lvl3pPr marL="1143000" indent="-228600" algn="ctr" rtl="0" eaLnBrk="0" fontAlgn="base" hangingPunct="0">
        <a:spcBef>
          <a:spcPct val="0"/>
        </a:spcBef>
        <a:spcAft>
          <a:spcPct val="0"/>
        </a:spcAft>
        <a:defRPr sz="5400">
          <a:solidFill>
            <a:srgbClr val="FFFFFF"/>
          </a:solidFill>
          <a:latin typeface="+mn-lt"/>
          <a:ea typeface="+mn-ea"/>
          <a:cs typeface="+mn-cs"/>
          <a:sym typeface="Arial" panose="020B0604020202020204" pitchFamily="34" charset="0"/>
        </a:defRPr>
      </a:lvl3pPr>
      <a:lvl4pPr marL="1600200" indent="-228600" algn="ctr" rtl="0" eaLnBrk="0" fontAlgn="base" hangingPunct="0">
        <a:spcBef>
          <a:spcPct val="0"/>
        </a:spcBef>
        <a:spcAft>
          <a:spcPct val="0"/>
        </a:spcAft>
        <a:defRPr sz="5400">
          <a:solidFill>
            <a:srgbClr val="FFFFFF"/>
          </a:solidFill>
          <a:latin typeface="+mn-lt"/>
          <a:ea typeface="+mn-ea"/>
          <a:cs typeface="+mn-cs"/>
          <a:sym typeface="Arial" panose="020B0604020202020204" pitchFamily="34" charset="0"/>
        </a:defRPr>
      </a:lvl4pPr>
      <a:lvl5pPr marL="2057400" indent="-228600" algn="ctr" rtl="0" eaLnBrk="0" fontAlgn="base" hangingPunct="0">
        <a:spcBef>
          <a:spcPct val="0"/>
        </a:spcBef>
        <a:spcAft>
          <a:spcPct val="0"/>
        </a:spcAft>
        <a:defRPr sz="5400">
          <a:solidFill>
            <a:srgbClr val="FFFFFF"/>
          </a:solidFill>
          <a:latin typeface="+mn-lt"/>
          <a:ea typeface="+mn-ea"/>
          <a:cs typeface="+mn-cs"/>
          <a:sym typeface="Arial" panose="020B0604020202020204"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38F21EC4-E8C5-415C-8836-6BF546950FAA}"/>
              </a:ext>
            </a:extLst>
          </p:cNvPr>
          <p:cNvSpPr>
            <a:spLocks noGrp="1" noChangeArrowheads="1"/>
          </p:cNvSpPr>
          <p:nvPr>
            <p:ph type="title"/>
          </p:nvPr>
        </p:nvSpPr>
        <p:spPr bwMode="auto">
          <a:xfrm>
            <a:off x="617538" y="241300"/>
            <a:ext cx="23134637"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altLang="en-US">
                <a:sym typeface="Arial" panose="020B0604020202020204" pitchFamily="34" charset="0"/>
              </a:rPr>
              <a:t>Click to edit Master title style</a:t>
            </a:r>
          </a:p>
        </p:txBody>
      </p:sp>
      <p:sp>
        <p:nvSpPr>
          <p:cNvPr id="2051" name="Rectangle 2">
            <a:extLst>
              <a:ext uri="{FF2B5EF4-FFF2-40B4-BE49-F238E27FC236}">
                <a16:creationId xmlns:a16="http://schemas.microsoft.com/office/drawing/2014/main" id="{B827AC2D-EF28-46D8-9527-9F1EAA88551D}"/>
              </a:ext>
            </a:extLst>
          </p:cNvPr>
          <p:cNvSpPr>
            <a:spLocks noGrp="1" noChangeArrowheads="1"/>
          </p:cNvSpPr>
          <p:nvPr>
            <p:ph type="body" idx="1"/>
          </p:nvPr>
        </p:nvSpPr>
        <p:spPr bwMode="auto">
          <a:xfrm>
            <a:off x="617538" y="1981200"/>
            <a:ext cx="23134637" cy="10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altLang="en-US">
                <a:sym typeface="Arial" panose="020B0604020202020204" pitchFamily="34" charset="0"/>
              </a:rPr>
              <a:t>Click to edit Master text styles</a:t>
            </a:r>
          </a:p>
          <a:p>
            <a:pPr lvl="1"/>
            <a:r>
              <a:rPr lang="en-US" altLang="en-US">
                <a:sym typeface="Arial" panose="020B0604020202020204" pitchFamily="34" charset="0"/>
              </a:rPr>
              <a:t>Second level</a:t>
            </a:r>
          </a:p>
          <a:p>
            <a:pPr lvl="2"/>
            <a:r>
              <a:rPr lang="en-US" altLang="en-US">
                <a:sym typeface="Arial" panose="020B0604020202020204" pitchFamily="34" charset="0"/>
              </a:rPr>
              <a:t>Third level</a:t>
            </a:r>
          </a:p>
          <a:p>
            <a:pPr lvl="3"/>
            <a:r>
              <a:rPr lang="en-US" altLang="en-US">
                <a:sym typeface="Arial" panose="020B0604020202020204" pitchFamily="34" charset="0"/>
              </a:rPr>
              <a:t>Fourth level</a:t>
            </a:r>
          </a:p>
          <a:p>
            <a:pPr lvl="4"/>
            <a:r>
              <a:rPr lang="en-US" altLang="en-US">
                <a:sym typeface="Arial" panose="020B0604020202020204" pitchFamily="34" charset="0"/>
              </a:rPr>
              <a:t>Fifth level</a:t>
            </a:r>
          </a:p>
        </p:txBody>
      </p:sp>
    </p:spTree>
  </p:cSld>
  <p:clrMap bg1="lt1" tx1="dk1" bg2="lt2" tx2="dk2" accent1="accent1" accent2="accent2" accent3="accent3" accent4="accent4" accent5="accent5" accent6="accent6" hlink="hlink" folHlink="folHlink"/>
  <p:sldLayoutIdLst>
    <p:sldLayoutId id="2147483672" r:id="rId1"/>
    <p:sldLayoutId id="2147483676" r:id="rId2"/>
  </p:sldLayoutIdLst>
  <p:transition/>
  <p:txStyles>
    <p:titleStyle>
      <a:lvl1pPr algn="ctr" rtl="0" eaLnBrk="0" fontAlgn="base" hangingPunct="0">
        <a:spcBef>
          <a:spcPct val="0"/>
        </a:spcBef>
        <a:spcAft>
          <a:spcPct val="0"/>
        </a:spcAft>
        <a:defRPr sz="6600">
          <a:solidFill>
            <a:srgbClr val="FFFFFF"/>
          </a:solidFill>
          <a:latin typeface="+mj-lt"/>
          <a:ea typeface="+mj-ea"/>
          <a:cs typeface="+mj-cs"/>
          <a:sym typeface="Arial" panose="020B0604020202020204" pitchFamily="34" charset="0"/>
        </a:defRPr>
      </a:lvl1pPr>
      <a:lvl2pPr algn="ctr" rtl="0" eaLnBrk="0" fontAlgn="base" hangingPunct="0">
        <a:spcBef>
          <a:spcPct val="0"/>
        </a:spcBef>
        <a:spcAft>
          <a:spcPct val="0"/>
        </a:spcAft>
        <a:defRPr sz="6600">
          <a:solidFill>
            <a:srgbClr val="FFFFFF"/>
          </a:solidFill>
          <a:latin typeface="Arial" charset="0"/>
          <a:ea typeface="ヒラギノ角ゴ ProN W6" charset="0"/>
          <a:cs typeface="ヒラギノ角ゴ ProN W6" charset="0"/>
          <a:sym typeface="Arial" panose="020B0604020202020204" pitchFamily="34" charset="0"/>
        </a:defRPr>
      </a:lvl2pPr>
      <a:lvl3pPr algn="ctr" rtl="0" eaLnBrk="0" fontAlgn="base" hangingPunct="0">
        <a:spcBef>
          <a:spcPct val="0"/>
        </a:spcBef>
        <a:spcAft>
          <a:spcPct val="0"/>
        </a:spcAft>
        <a:defRPr sz="6600">
          <a:solidFill>
            <a:srgbClr val="FFFFFF"/>
          </a:solidFill>
          <a:latin typeface="Arial" charset="0"/>
          <a:ea typeface="ヒラギノ角ゴ ProN W6" charset="0"/>
          <a:cs typeface="ヒラギノ角ゴ ProN W6" charset="0"/>
          <a:sym typeface="Arial" panose="020B0604020202020204" pitchFamily="34" charset="0"/>
        </a:defRPr>
      </a:lvl3pPr>
      <a:lvl4pPr algn="ctr" rtl="0" eaLnBrk="0" fontAlgn="base" hangingPunct="0">
        <a:spcBef>
          <a:spcPct val="0"/>
        </a:spcBef>
        <a:spcAft>
          <a:spcPct val="0"/>
        </a:spcAft>
        <a:defRPr sz="6600">
          <a:solidFill>
            <a:srgbClr val="FFFFFF"/>
          </a:solidFill>
          <a:latin typeface="Arial" charset="0"/>
          <a:ea typeface="ヒラギノ角ゴ ProN W6" charset="0"/>
          <a:cs typeface="ヒラギノ角ゴ ProN W6" charset="0"/>
          <a:sym typeface="Arial" panose="020B0604020202020204" pitchFamily="34" charset="0"/>
        </a:defRPr>
      </a:lvl4pPr>
      <a:lvl5pPr algn="ctr" rtl="0" eaLnBrk="0" fontAlgn="base" hangingPunct="0">
        <a:spcBef>
          <a:spcPct val="0"/>
        </a:spcBef>
        <a:spcAft>
          <a:spcPct val="0"/>
        </a:spcAft>
        <a:defRPr sz="6600">
          <a:solidFill>
            <a:srgbClr val="FFFFFF"/>
          </a:solidFill>
          <a:latin typeface="Arial" charset="0"/>
          <a:ea typeface="ヒラギノ角ゴ ProN W6" charset="0"/>
          <a:cs typeface="ヒラギノ角ゴ ProN W6" charset="0"/>
          <a:sym typeface="Arial" panose="020B0604020202020204"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rgbClr val="FFFFFF"/>
          </a:solidFill>
          <a:latin typeface="+mn-lt"/>
          <a:ea typeface="+mn-ea"/>
          <a:cs typeface="+mn-cs"/>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rgbClr val="FFFFFF"/>
          </a:solidFill>
          <a:latin typeface="+mn-lt"/>
          <a:ea typeface="+mn-ea"/>
          <a:cs typeface="+mn-cs"/>
          <a:sym typeface="Arial" panose="020B0604020202020204" pitchFamily="34" charset="0"/>
        </a:defRPr>
      </a:lvl2pPr>
      <a:lvl3pPr marL="15621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rgbClr val="FFFFFF"/>
          </a:solidFill>
          <a:latin typeface="+mn-lt"/>
          <a:ea typeface="+mn-ea"/>
          <a:cs typeface="+mn-cs"/>
          <a:sym typeface="Arial" panose="020B0604020202020204" pitchFamily="34" charset="0"/>
        </a:defRPr>
      </a:lvl3pPr>
      <a:lvl4pPr marL="20193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mn-lt"/>
          <a:ea typeface="+mn-ea"/>
          <a:cs typeface="+mn-cs"/>
          <a:sym typeface="Arial" panose="020B0604020202020204" pitchFamily="34" charset="0"/>
        </a:defRPr>
      </a:lvl4pPr>
      <a:lvl5pPr marL="24765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rgbClr val="FFFFFF"/>
          </a:solidFill>
          <a:latin typeface="+mn-lt"/>
          <a:ea typeface="+mn-ea"/>
          <a:cs typeface="+mn-cs"/>
          <a:sym typeface="Arial" panose="020B0604020202020204"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9F6EAF7B-61AD-4162-A274-CD97D4B09EE1}"/>
              </a:ext>
            </a:extLst>
          </p:cNvPr>
          <p:cNvSpPr>
            <a:spLocks noGrp="1" noChangeArrowheads="1"/>
          </p:cNvSpPr>
          <p:nvPr>
            <p:ph type="title"/>
          </p:nvPr>
        </p:nvSpPr>
        <p:spPr bwMode="auto">
          <a:xfrm>
            <a:off x="617538" y="241300"/>
            <a:ext cx="23134637"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altLang="en-US">
                <a:sym typeface="Arial" panose="020B0604020202020204" pitchFamily="34" charset="0"/>
              </a:rPr>
              <a:t>Click to edit Master title style</a:t>
            </a:r>
          </a:p>
        </p:txBody>
      </p:sp>
      <p:sp>
        <p:nvSpPr>
          <p:cNvPr id="3075" name="Rectangle 2">
            <a:extLst>
              <a:ext uri="{FF2B5EF4-FFF2-40B4-BE49-F238E27FC236}">
                <a16:creationId xmlns:a16="http://schemas.microsoft.com/office/drawing/2014/main" id="{FACF7061-0726-4A79-A5A7-117C0183477C}"/>
              </a:ext>
            </a:extLst>
          </p:cNvPr>
          <p:cNvSpPr>
            <a:spLocks noGrp="1" noChangeArrowheads="1"/>
          </p:cNvSpPr>
          <p:nvPr>
            <p:ph type="body" idx="1"/>
          </p:nvPr>
        </p:nvSpPr>
        <p:spPr bwMode="auto">
          <a:xfrm>
            <a:off x="617538" y="1981200"/>
            <a:ext cx="23134637" cy="1036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altLang="en-US">
                <a:sym typeface="Arial" panose="020B0604020202020204" pitchFamily="34" charset="0"/>
              </a:rPr>
              <a:t>Click to edit Master text styles</a:t>
            </a:r>
          </a:p>
          <a:p>
            <a:pPr lvl="1"/>
            <a:r>
              <a:rPr lang="en-US" altLang="en-US">
                <a:sym typeface="Arial" panose="020B0604020202020204" pitchFamily="34" charset="0"/>
              </a:rPr>
              <a:t>Second level</a:t>
            </a:r>
          </a:p>
          <a:p>
            <a:pPr lvl="2"/>
            <a:r>
              <a:rPr lang="en-US" altLang="en-US">
                <a:sym typeface="Arial" panose="020B0604020202020204" pitchFamily="34" charset="0"/>
              </a:rPr>
              <a:t>Third level</a:t>
            </a:r>
          </a:p>
          <a:p>
            <a:pPr lvl="3"/>
            <a:r>
              <a:rPr lang="en-US" altLang="en-US">
                <a:sym typeface="Arial" panose="020B0604020202020204" pitchFamily="34" charset="0"/>
              </a:rPr>
              <a:t>Fourth level</a:t>
            </a:r>
          </a:p>
          <a:p>
            <a:pPr lvl="4"/>
            <a:r>
              <a:rPr lang="en-US" altLang="en-US">
                <a:sym typeface="Arial" panose="020B0604020202020204" pitchFamily="34" charset="0"/>
              </a:rPr>
              <a:t>Fifth level</a:t>
            </a:r>
          </a:p>
        </p:txBody>
      </p:sp>
    </p:spTree>
  </p:cSld>
  <p:clrMap bg1="lt1" tx1="dk1" bg2="lt2" tx2="dk2" accent1="accent1" accent2="accent2" accent3="accent3" accent4="accent4" accent5="accent5" accent6="accent6" hlink="hlink" folHlink="folHlink"/>
  <p:sldLayoutIdLst>
    <p:sldLayoutId id="2147483673" r:id="rId1"/>
    <p:sldLayoutId id="2147483678" r:id="rId2"/>
    <p:sldLayoutId id="2147483679" r:id="rId3"/>
  </p:sldLayoutIdLst>
  <p:transition/>
  <p:txStyles>
    <p:titleStyle>
      <a:lvl1pPr algn="ctr" rtl="0" eaLnBrk="0" fontAlgn="base" hangingPunct="0">
        <a:spcBef>
          <a:spcPct val="0"/>
        </a:spcBef>
        <a:spcAft>
          <a:spcPct val="0"/>
        </a:spcAft>
        <a:defRPr sz="6600">
          <a:solidFill>
            <a:schemeClr val="tx1"/>
          </a:solidFill>
          <a:latin typeface="+mj-lt"/>
          <a:ea typeface="+mj-ea"/>
          <a:cs typeface="+mj-cs"/>
          <a:sym typeface="Arial" panose="020B0604020202020204" pitchFamily="34" charset="0"/>
        </a:defRPr>
      </a:lvl1pPr>
      <a:lvl2pPr algn="ctr" rtl="0" eaLnBrk="0" fontAlgn="base" hangingPunct="0">
        <a:spcBef>
          <a:spcPct val="0"/>
        </a:spcBef>
        <a:spcAft>
          <a:spcPct val="0"/>
        </a:spcAft>
        <a:defRPr sz="6600">
          <a:solidFill>
            <a:schemeClr val="tx1"/>
          </a:solidFill>
          <a:latin typeface="Arial" charset="0"/>
          <a:ea typeface="ヒラギノ角ゴ ProN W6" charset="0"/>
          <a:cs typeface="ヒラギノ角ゴ ProN W6" charset="0"/>
          <a:sym typeface="Arial" panose="020B0604020202020204" pitchFamily="34" charset="0"/>
        </a:defRPr>
      </a:lvl2pPr>
      <a:lvl3pPr algn="ctr" rtl="0" eaLnBrk="0" fontAlgn="base" hangingPunct="0">
        <a:spcBef>
          <a:spcPct val="0"/>
        </a:spcBef>
        <a:spcAft>
          <a:spcPct val="0"/>
        </a:spcAft>
        <a:defRPr sz="6600">
          <a:solidFill>
            <a:schemeClr val="tx1"/>
          </a:solidFill>
          <a:latin typeface="Arial" charset="0"/>
          <a:ea typeface="ヒラギノ角ゴ ProN W6" charset="0"/>
          <a:cs typeface="ヒラギノ角ゴ ProN W6" charset="0"/>
          <a:sym typeface="Arial" panose="020B0604020202020204" pitchFamily="34" charset="0"/>
        </a:defRPr>
      </a:lvl3pPr>
      <a:lvl4pPr algn="ctr" rtl="0" eaLnBrk="0" fontAlgn="base" hangingPunct="0">
        <a:spcBef>
          <a:spcPct val="0"/>
        </a:spcBef>
        <a:spcAft>
          <a:spcPct val="0"/>
        </a:spcAft>
        <a:defRPr sz="6600">
          <a:solidFill>
            <a:schemeClr val="tx1"/>
          </a:solidFill>
          <a:latin typeface="Arial" charset="0"/>
          <a:ea typeface="ヒラギノ角ゴ ProN W6" charset="0"/>
          <a:cs typeface="ヒラギノ角ゴ ProN W6" charset="0"/>
          <a:sym typeface="Arial" panose="020B0604020202020204" pitchFamily="34" charset="0"/>
        </a:defRPr>
      </a:lvl4pPr>
      <a:lvl5pPr algn="ctr" rtl="0" eaLnBrk="0" fontAlgn="base" hangingPunct="0">
        <a:spcBef>
          <a:spcPct val="0"/>
        </a:spcBef>
        <a:spcAft>
          <a:spcPct val="0"/>
        </a:spcAft>
        <a:defRPr sz="6600">
          <a:solidFill>
            <a:schemeClr val="tx1"/>
          </a:solidFill>
          <a:latin typeface="Arial" charset="0"/>
          <a:ea typeface="ヒラギノ角ゴ ProN W6" charset="0"/>
          <a:cs typeface="ヒラギノ角ゴ ProN W6" charset="0"/>
          <a:sym typeface="Arial" panose="020B0604020202020204"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D3002D"/>
        </a:buClr>
        <a:buSzPct val="100000"/>
        <a:buFont typeface="Wingdings" panose="05000000000000000000" pitchFamily="2" charset="2"/>
        <a:buChar char="§"/>
        <a:defRPr sz="4400">
          <a:solidFill>
            <a:schemeClr val="tx1"/>
          </a:solidFill>
          <a:latin typeface="+mn-lt"/>
          <a:ea typeface="+mn-ea"/>
          <a:cs typeface="+mn-cs"/>
          <a:sym typeface="Arial" panose="020B0604020202020204" pitchFamily="34" charset="0"/>
        </a:defRPr>
      </a:lvl1pPr>
      <a:lvl2pPr marL="876300" indent="-457200" algn="l" rtl="0" eaLnBrk="0" fontAlgn="base" hangingPunct="0">
        <a:spcBef>
          <a:spcPts val="1900"/>
        </a:spcBef>
        <a:spcAft>
          <a:spcPct val="0"/>
        </a:spcAft>
        <a:buClr>
          <a:srgbClr val="D3002D"/>
        </a:buClr>
        <a:buSzPct val="100000"/>
        <a:buFont typeface="Arial" panose="020B0604020202020204" pitchFamily="34" charset="0"/>
        <a:buChar char="-"/>
        <a:defRPr sz="4400">
          <a:solidFill>
            <a:schemeClr val="tx1"/>
          </a:solidFill>
          <a:latin typeface="+mn-lt"/>
          <a:ea typeface="+mn-ea"/>
          <a:cs typeface="+mn-cs"/>
          <a:sym typeface="Arial" panose="020B0604020202020204" pitchFamily="34" charset="0"/>
        </a:defRPr>
      </a:lvl2pPr>
      <a:lvl3pPr marL="1333500" indent="-457200" algn="l" rtl="0" eaLnBrk="0" fontAlgn="base" hangingPunct="0">
        <a:spcBef>
          <a:spcPts val="1600"/>
        </a:spcBef>
        <a:spcAft>
          <a:spcPct val="0"/>
        </a:spcAft>
        <a:buClr>
          <a:srgbClr val="D3002D"/>
        </a:buClr>
        <a:buSzPct val="100000"/>
        <a:buFont typeface="Arial" panose="020B0604020202020204" pitchFamily="34" charset="0"/>
        <a:buChar char="-"/>
        <a:defRPr sz="4400">
          <a:solidFill>
            <a:schemeClr val="tx1"/>
          </a:solidFill>
          <a:latin typeface="+mn-lt"/>
          <a:ea typeface="+mn-ea"/>
          <a:cs typeface="+mn-cs"/>
          <a:sym typeface="Arial" panose="020B0604020202020204" pitchFamily="34" charset="0"/>
        </a:defRPr>
      </a:lvl3pPr>
      <a:lvl4pPr marL="17907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chemeClr val="tx1"/>
          </a:solidFill>
          <a:latin typeface="+mn-lt"/>
          <a:ea typeface="+mn-ea"/>
          <a:cs typeface="+mn-cs"/>
          <a:sym typeface="Arial" panose="020B0604020202020204" pitchFamily="34" charset="0"/>
        </a:defRPr>
      </a:lvl4pPr>
      <a:lvl5pPr marL="2247900" indent="-457200" algn="l" rtl="0" eaLnBrk="0" fontAlgn="base" hangingPunct="0">
        <a:spcBef>
          <a:spcPts val="1300"/>
        </a:spcBef>
        <a:spcAft>
          <a:spcPct val="0"/>
        </a:spcAft>
        <a:buClr>
          <a:srgbClr val="D3002D"/>
        </a:buClr>
        <a:buSzPct val="100000"/>
        <a:buFont typeface="Arial" panose="020B0604020202020204" pitchFamily="34" charset="0"/>
        <a:buChar char="-"/>
        <a:defRPr sz="4400">
          <a:solidFill>
            <a:schemeClr val="tx1"/>
          </a:solidFill>
          <a:latin typeface="+mn-lt"/>
          <a:ea typeface="+mn-ea"/>
          <a:cs typeface="+mn-cs"/>
          <a:sym typeface="Arial" panose="020B0604020202020204"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ctr" defTabSz="457200" rtl="0" eaLnBrk="0" fontAlgn="base" hangingPunct="0">
        <a:spcBef>
          <a:spcPct val="0"/>
        </a:spcBef>
        <a:spcAft>
          <a:spcPct val="0"/>
        </a:spcAft>
        <a:defRPr sz="4400" kern="1200">
          <a:solidFill>
            <a:schemeClr val="tx1"/>
          </a:solidFill>
          <a:latin typeface="+mj-lt"/>
          <a:ea typeface="MS PGothic" panose="020B0600070205080204" pitchFamily="34" charset="-128"/>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2pPr>
      <a:lvl3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3pPr>
      <a:lvl4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4pPr>
      <a:lvl5pPr algn="ctr" defTabSz="457200" rtl="0" eaLnBrk="0" fontAlgn="base" hangingPunct="0">
        <a:spcBef>
          <a:spcPct val="0"/>
        </a:spcBef>
        <a:spcAft>
          <a:spcPct val="0"/>
        </a:spcAft>
        <a:defRPr sz="4400">
          <a:solidFill>
            <a:schemeClr val="tx1"/>
          </a:solidFill>
          <a:latin typeface="Calibri" panose="020F0502020204030204" pitchFamily="34" charset="0"/>
          <a:ea typeface="MS PGothic" panose="020B0600070205080204" pitchFamily="34" charset="-128"/>
        </a:defRPr>
      </a:lvl5pPr>
      <a:lvl6pPr marL="4572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6pPr>
      <a:lvl7pPr marL="9144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7pPr>
      <a:lvl8pPr marL="13716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8pPr>
      <a:lvl9pPr marL="1828800" algn="ctr" defTabSz="457200" rtl="0" fontAlgn="base">
        <a:spcBef>
          <a:spcPct val="0"/>
        </a:spcBef>
        <a:spcAft>
          <a:spcPct val="0"/>
        </a:spcAft>
        <a:defRPr sz="4400">
          <a:solidFill>
            <a:schemeClr val="tx1"/>
          </a:solidFill>
          <a:latin typeface="Calibri" panose="020F0502020204030204" pitchFamily="34" charset="0"/>
          <a:ea typeface="MS PGothic"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bluewhale.one/" TargetMode="External"/><Relationship Id="rId2" Type="http://schemas.openxmlformats.org/officeDocument/2006/relationships/hyperlink" Target="mailto:sid@bluewhale.one" TargetMode="Externa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hyperlink" Target="http://cloudera.com/ml" TargetMode="External"/><Relationship Id="rId4" Type="http://schemas.openxmlformats.org/officeDocument/2006/relationships/hyperlink" Target="mailto:techtalk@nasars.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6AE0A22F-DBE4-415C-BC97-4EC9EC971016}"/>
              </a:ext>
            </a:extLst>
          </p:cNvPr>
          <p:cNvSpPr>
            <a:spLocks noGrp="1" noChangeArrowheads="1"/>
          </p:cNvSpPr>
          <p:nvPr>
            <p:ph type="title"/>
          </p:nvPr>
        </p:nvSpPr>
        <p:spPr/>
        <p:txBody>
          <a:bodyPr/>
          <a:lstStyle/>
          <a:p>
            <a:pPr eaLnBrk="1" hangingPunct="1"/>
            <a:r>
              <a:rPr lang="en-US" altLang="en-US"/>
              <a:t>Anomaly detection using deep learning to measure quality of Large Datasets </a:t>
            </a:r>
            <a:br>
              <a:rPr lang="en-US" altLang="en-US"/>
            </a:br>
            <a:endParaRPr lang="en-US" altLang="en-US"/>
          </a:p>
        </p:txBody>
      </p:sp>
      <p:sp>
        <p:nvSpPr>
          <p:cNvPr id="7171" name="Rectangle 2">
            <a:extLst>
              <a:ext uri="{FF2B5EF4-FFF2-40B4-BE49-F238E27FC236}">
                <a16:creationId xmlns:a16="http://schemas.microsoft.com/office/drawing/2014/main" id="{FC727F45-E098-4018-8B43-98DF908B5178}"/>
              </a:ext>
            </a:extLst>
          </p:cNvPr>
          <p:cNvSpPr>
            <a:spLocks noGrp="1" noChangeArrowheads="1"/>
          </p:cNvSpPr>
          <p:nvPr>
            <p:ph type="body" idx="1"/>
          </p:nvPr>
        </p:nvSpPr>
        <p:spPr/>
        <p:txBody>
          <a:bodyPr/>
          <a:lstStyle/>
          <a:p>
            <a:pPr marL="914400" indent="-914400" eaLnBrk="1" hangingPunct="1"/>
            <a:r>
              <a:rPr lang="en-US" altLang="en-US">
                <a:cs typeface="Calibri" panose="020F0502020204030204" pitchFamily="34" charset="0"/>
              </a:rPr>
              <a:t>-Sridhar Alla , Syed Nasar</a:t>
            </a:r>
            <a:endParaRPr lang="en-US" altLang="en-US"/>
          </a:p>
          <a:p>
            <a:pPr marL="914400" indent="-914400" eaLnBrk="1" hangingPunct="1"/>
            <a:endParaRPr lang="en-US" altLang="en-US"/>
          </a:p>
        </p:txBody>
      </p:sp>
      <p:sp>
        <p:nvSpPr>
          <p:cNvPr id="2" name="Rectangle 1">
            <a:extLst>
              <a:ext uri="{FF2B5EF4-FFF2-40B4-BE49-F238E27FC236}">
                <a16:creationId xmlns:a16="http://schemas.microsoft.com/office/drawing/2014/main" id="{4C56FAF8-A0CF-406B-9217-FE0E63F00675}"/>
              </a:ext>
            </a:extLst>
          </p:cNvPr>
          <p:cNvSpPr/>
          <p:nvPr/>
        </p:nvSpPr>
        <p:spPr>
          <a:xfrm>
            <a:off x="6096000" y="5088285"/>
            <a:ext cx="12192000" cy="3539430"/>
          </a:xfrm>
          <a:prstGeom prst="rect">
            <a:avLst/>
          </a:prstGeom>
        </p:spPr>
        <p:txBody>
          <a:bodyPr>
            <a:spAutoFit/>
          </a:bodyPr>
          <a:lstStyle/>
          <a:p>
            <a:r>
              <a:rPr lang="en-US" dirty="0">
                <a:latin typeface="Times New Roman" panose="02020603050405020304" pitchFamily="18" charset="0"/>
              </a:rPr>
              <a:t> </a:t>
            </a:r>
            <a:br>
              <a:rPr lang="en-US" dirty="0"/>
            </a:br>
            <a:endParaRPr lang="en-US" dirty="0"/>
          </a:p>
        </p:txBody>
      </p:sp>
      <p:sp>
        <p:nvSpPr>
          <p:cNvPr id="3" name="Rectangle 2">
            <a:extLst>
              <a:ext uri="{FF2B5EF4-FFF2-40B4-BE49-F238E27FC236}">
                <a16:creationId xmlns:a16="http://schemas.microsoft.com/office/drawing/2014/main" id="{58C7AAB1-0895-445F-AEBC-1AE0F05AE9D0}"/>
              </a:ext>
            </a:extLst>
          </p:cNvPr>
          <p:cNvSpPr/>
          <p:nvPr/>
        </p:nvSpPr>
        <p:spPr>
          <a:xfrm>
            <a:off x="6096000" y="5088285"/>
            <a:ext cx="12192000" cy="3539430"/>
          </a:xfrm>
          <a:prstGeom prst="rect">
            <a:avLst/>
          </a:prstGeom>
        </p:spPr>
        <p:txBody>
          <a:bodyPr>
            <a:spAutoFit/>
          </a:bodyPr>
          <a:lstStyle/>
          <a:p>
            <a:r>
              <a:rPr lang="en-US" dirty="0">
                <a:latin typeface="Times New Roman" panose="02020603050405020304" pitchFamily="18" charset="0"/>
              </a:rPr>
              <a:t> </a:t>
            </a:r>
            <a:br>
              <a:rPr lang="en-US" dirty="0"/>
            </a:br>
            <a:endParaRPr lang="en-US"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1"/>
          <p:cNvSpPr txBox="1">
            <a:spLocks noGrp="1"/>
          </p:cNvSpPr>
          <p:nvPr>
            <p:ph type="title"/>
          </p:nvPr>
        </p:nvSpPr>
        <p:spPr>
          <a:xfrm>
            <a:off x="1100182" y="1233376"/>
            <a:ext cx="22183800" cy="1113600"/>
          </a:xfrm>
          <a:prstGeom prst="rect">
            <a:avLst/>
          </a:prstGeom>
        </p:spPr>
        <p:txBody>
          <a:bodyPr spcFirstLastPara="1" vert="horz" wrap="square" lIns="182850" tIns="182850" rIns="182850" bIns="182850" numCol="1" anchor="b" anchorCtr="0" compatLnSpc="1">
            <a:prstTxWarp prst="textNoShape">
              <a:avLst/>
            </a:prstTxWarp>
            <a:noAutofit/>
          </a:bodyPr>
          <a:lstStyle/>
          <a:p>
            <a:r>
              <a:rPr lang="en"/>
              <a:t>Challenges</a:t>
            </a:r>
            <a:endParaRPr/>
          </a:p>
        </p:txBody>
      </p:sp>
      <p:sp>
        <p:nvSpPr>
          <p:cNvPr id="355" name="Google Shape;355;p31"/>
          <p:cNvSpPr txBox="1">
            <a:spLocks noGrp="1"/>
          </p:cNvSpPr>
          <p:nvPr>
            <p:ph type="body" idx="1"/>
          </p:nvPr>
        </p:nvSpPr>
        <p:spPr>
          <a:xfrm>
            <a:off x="1100182" y="2347240"/>
            <a:ext cx="22183800" cy="821400"/>
          </a:xfrm>
          <a:prstGeom prst="rect">
            <a:avLst/>
          </a:prstGeom>
        </p:spPr>
        <p:txBody>
          <a:bodyPr spcFirstLastPara="1" vert="horz" wrap="square" lIns="182850" tIns="182850" rIns="182850" bIns="182850" numCol="1" anchor="t" anchorCtr="0" compatLnSpc="1">
            <a:prstTxWarp prst="textNoShape">
              <a:avLst/>
            </a:prstTxWarp>
            <a:noAutofit/>
          </a:bodyPr>
          <a:lstStyle/>
          <a:p>
            <a:pPr marL="0" indent="0"/>
            <a:r>
              <a:rPr lang="en-US">
                <a:solidFill>
                  <a:schemeClr val="accent1">
                    <a:lumMod val="50000"/>
                  </a:schemeClr>
                </a:solidFill>
              </a:rPr>
              <a:t>Why is it a difficult problem</a:t>
            </a:r>
          </a:p>
        </p:txBody>
      </p:sp>
      <p:sp>
        <p:nvSpPr>
          <p:cNvPr id="356" name="Google Shape;356;p31"/>
          <p:cNvSpPr txBox="1">
            <a:spLocks noGrp="1"/>
          </p:cNvSpPr>
          <p:nvPr>
            <p:ph type="body" idx="2"/>
          </p:nvPr>
        </p:nvSpPr>
        <p:spPr>
          <a:xfrm>
            <a:off x="1100182" y="3793249"/>
            <a:ext cx="22183800" cy="7546889"/>
          </a:xfrm>
          <a:prstGeom prst="rect">
            <a:avLst/>
          </a:prstGeom>
        </p:spPr>
        <p:txBody>
          <a:bodyPr spcFirstLastPara="1" vert="horz" wrap="square" lIns="182850" tIns="182850" rIns="182850" bIns="182850" numCol="1" anchor="t" anchorCtr="0" compatLnSpc="1">
            <a:prstTxWarp prst="textNoShape">
              <a:avLst/>
            </a:prstTxWarp>
            <a:noAutofit/>
          </a:bodyPr>
          <a:lstStyle/>
          <a:p>
            <a:pPr marL="685800" indent="-685800"/>
            <a:r>
              <a:rPr lang="en">
                <a:solidFill>
                  <a:schemeClr val="tx1"/>
                </a:solidFill>
              </a:rPr>
              <a:t>Avoid alert black-holes</a:t>
            </a:r>
            <a:endParaRPr lang="en-US">
              <a:solidFill>
                <a:schemeClr val="tx1"/>
              </a:solidFill>
            </a:endParaRPr>
          </a:p>
          <a:p>
            <a:pPr marL="1600200" lvl="1" indent="-685800"/>
            <a:r>
              <a:rPr lang="en">
                <a:solidFill>
                  <a:schemeClr val="tx1"/>
                </a:solidFill>
              </a:rPr>
              <a:t>Option one is to generate alerts, and option two is to record events for later analysis but don’t alert on them.</a:t>
            </a:r>
            <a:endParaRPr lang="en-US">
              <a:solidFill>
                <a:schemeClr val="tx1"/>
              </a:solidFill>
            </a:endParaRPr>
          </a:p>
          <a:p>
            <a:pPr marL="1600200" lvl="1" indent="-685800"/>
            <a:r>
              <a:rPr lang="en">
                <a:solidFill>
                  <a:schemeClr val="tx1"/>
                </a:solidFill>
              </a:rPr>
              <a:t>Anomalies are not always rare. </a:t>
            </a:r>
            <a:endParaRPr lang="en-US">
              <a:solidFill>
                <a:schemeClr val="tx1"/>
              </a:solidFill>
            </a:endParaRPr>
          </a:p>
          <a:p>
            <a:pPr marL="1600200" lvl="1" indent="-685800"/>
            <a:r>
              <a:rPr lang="en">
                <a:solidFill>
                  <a:schemeClr val="tx1"/>
                </a:solidFill>
              </a:rPr>
              <a:t>A naive approach to alerting on anomalies is almost certain to cause a lot of noise.</a:t>
            </a:r>
          </a:p>
          <a:p>
            <a:pPr marL="685800"/>
            <a:r>
              <a:rPr lang="en">
                <a:solidFill>
                  <a:schemeClr val="tx1"/>
                </a:solidFill>
              </a:rPr>
              <a:t>Getting labels is a challenge</a:t>
            </a:r>
          </a:p>
          <a:p>
            <a:pPr marL="685800"/>
            <a:r>
              <a:rPr lang="en">
                <a:solidFill>
                  <a:schemeClr val="tx1"/>
                </a:solidFill>
              </a:rPr>
              <a:t>Minimizing false positives</a:t>
            </a:r>
          </a:p>
          <a:p>
            <a:pPr marL="685800"/>
            <a:r>
              <a:rPr lang="en">
                <a:solidFill>
                  <a:schemeClr val="tx1"/>
                </a:solidFill>
              </a:rPr>
              <a:t>No general purpose approach</a:t>
            </a:r>
          </a:p>
          <a:p>
            <a:pPr marL="685800"/>
            <a:r>
              <a:rPr lang="en">
                <a:solidFill>
                  <a:schemeClr val="tx1"/>
                </a:solidFill>
              </a:rPr>
              <a:t>Flavors vary from heuristics, statistics to Machine Learning to Deep Learning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EE6CB-2BE8-4762-A40E-14908F96600E}"/>
              </a:ext>
            </a:extLst>
          </p:cNvPr>
          <p:cNvSpPr>
            <a:spLocks noGrp="1"/>
          </p:cNvSpPr>
          <p:nvPr>
            <p:ph type="title"/>
          </p:nvPr>
        </p:nvSpPr>
        <p:spPr/>
        <p:txBody>
          <a:bodyPr/>
          <a:lstStyle/>
          <a:p>
            <a:r>
              <a:rPr lang="en-US"/>
              <a:t>DEMO</a:t>
            </a:r>
            <a:endParaRPr lang="en-US" dirty="0"/>
          </a:p>
        </p:txBody>
      </p:sp>
      <p:sp>
        <p:nvSpPr>
          <p:cNvPr id="3" name="Text Placeholder 2">
            <a:extLst>
              <a:ext uri="{FF2B5EF4-FFF2-40B4-BE49-F238E27FC236}">
                <a16:creationId xmlns:a16="http://schemas.microsoft.com/office/drawing/2014/main" id="{7733475A-5491-438E-8013-6F7DC7B94F6A}"/>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36B052E7-8885-4D32-8033-3C53CE22C76D}"/>
              </a:ext>
            </a:extLst>
          </p:cNvPr>
          <p:cNvSpPr>
            <a:spLocks noGrp="1"/>
          </p:cNvSpPr>
          <p:nvPr>
            <p:ph type="body" idx="2"/>
          </p:nvPr>
        </p:nvSpPr>
        <p:spPr/>
        <p:txBody>
          <a:bodyPr/>
          <a:lstStyle/>
          <a:p>
            <a:pPr marL="215900" indent="0" algn="ctr">
              <a:buNone/>
            </a:pPr>
            <a:r>
              <a:rPr lang="en-US" sz="6000">
                <a:solidFill>
                  <a:schemeClr val="accent1">
                    <a:lumMod val="50000"/>
                  </a:schemeClr>
                </a:solidFill>
              </a:rPr>
              <a:t>A simple approach to Anomaly Detection </a:t>
            </a:r>
            <a:endParaRPr lang="en-US">
              <a:solidFill>
                <a:schemeClr val="accent1">
                  <a:lumMod val="50000"/>
                </a:schemeClr>
              </a:solidFill>
            </a:endParaRPr>
          </a:p>
          <a:p>
            <a:pPr marL="215900" indent="0" algn="ctr">
              <a:buNone/>
            </a:pPr>
            <a:r>
              <a:rPr lang="en-US" sz="6000">
                <a:solidFill>
                  <a:schemeClr val="accent1">
                    <a:lumMod val="50000"/>
                  </a:schemeClr>
                </a:solidFill>
              </a:rPr>
              <a:t>with </a:t>
            </a:r>
            <a:endParaRPr lang="en-US">
              <a:solidFill>
                <a:schemeClr val="accent1">
                  <a:lumMod val="50000"/>
                </a:schemeClr>
              </a:solidFill>
            </a:endParaRPr>
          </a:p>
          <a:p>
            <a:pPr marL="215900" indent="0" algn="ctr">
              <a:buNone/>
            </a:pPr>
            <a:r>
              <a:rPr lang="en-US" sz="6000">
                <a:solidFill>
                  <a:schemeClr val="accent1">
                    <a:lumMod val="50000"/>
                  </a:schemeClr>
                </a:solidFill>
              </a:rPr>
              <a:t>Cloudera Data Science Workbench (CDSW)</a:t>
            </a:r>
            <a:endParaRPr lang="en-US">
              <a:solidFill>
                <a:schemeClr val="accent1">
                  <a:lumMod val="50000"/>
                </a:schemeClr>
              </a:solidFill>
            </a:endParaRPr>
          </a:p>
        </p:txBody>
      </p:sp>
    </p:spTree>
    <p:extLst>
      <p:ext uri="{BB962C8B-B14F-4D97-AF65-F5344CB8AC3E}">
        <p14:creationId xmlns:p14="http://schemas.microsoft.com/office/powerpoint/2010/main" val="22650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1"/>
          <p:cNvSpPr txBox="1">
            <a:spLocks noGrp="1"/>
          </p:cNvSpPr>
          <p:nvPr>
            <p:ph type="title"/>
          </p:nvPr>
        </p:nvSpPr>
        <p:spPr>
          <a:xfrm>
            <a:off x="1100182" y="1233376"/>
            <a:ext cx="22183800" cy="1113600"/>
          </a:xfrm>
          <a:prstGeom prst="rect">
            <a:avLst/>
          </a:prstGeom>
        </p:spPr>
        <p:txBody>
          <a:bodyPr spcFirstLastPara="1" vert="horz" wrap="square" lIns="182850" tIns="182850" rIns="182850" bIns="182850" numCol="1" anchor="b" anchorCtr="0" compatLnSpc="1">
            <a:prstTxWarp prst="textNoShape">
              <a:avLst/>
            </a:prstTxWarp>
            <a:noAutofit/>
          </a:bodyPr>
          <a:lstStyle/>
          <a:p>
            <a:r>
              <a:rPr lang="en"/>
              <a:t>TDDA</a:t>
            </a:r>
            <a:endParaRPr lang="en-US"/>
          </a:p>
        </p:txBody>
      </p:sp>
      <p:sp>
        <p:nvSpPr>
          <p:cNvPr id="355" name="Google Shape;355;p31"/>
          <p:cNvSpPr txBox="1">
            <a:spLocks noGrp="1"/>
          </p:cNvSpPr>
          <p:nvPr>
            <p:ph type="body" idx="1"/>
          </p:nvPr>
        </p:nvSpPr>
        <p:spPr>
          <a:xfrm>
            <a:off x="1100182" y="2347240"/>
            <a:ext cx="22183800" cy="821400"/>
          </a:xfrm>
          <a:prstGeom prst="rect">
            <a:avLst/>
          </a:prstGeom>
        </p:spPr>
        <p:txBody>
          <a:bodyPr spcFirstLastPara="1" vert="horz" wrap="square" lIns="182850" tIns="182850" rIns="182850" bIns="182850" numCol="1" anchor="t" anchorCtr="0" compatLnSpc="1">
            <a:prstTxWarp prst="textNoShape">
              <a:avLst/>
            </a:prstTxWarp>
            <a:noAutofit/>
          </a:bodyPr>
          <a:lstStyle/>
          <a:p>
            <a:pPr marL="0" indent="0"/>
            <a:r>
              <a:rPr lang="en-US">
                <a:solidFill>
                  <a:schemeClr val="accent1">
                    <a:lumMod val="50000"/>
                  </a:schemeClr>
                </a:solidFill>
              </a:rPr>
              <a:t>Test Driven Data Analysis</a:t>
            </a:r>
          </a:p>
        </p:txBody>
      </p:sp>
      <p:sp>
        <p:nvSpPr>
          <p:cNvPr id="356" name="Google Shape;356;p31"/>
          <p:cNvSpPr txBox="1">
            <a:spLocks noGrp="1"/>
          </p:cNvSpPr>
          <p:nvPr>
            <p:ph type="body" idx="2"/>
          </p:nvPr>
        </p:nvSpPr>
        <p:spPr>
          <a:xfrm>
            <a:off x="1100182" y="4275666"/>
            <a:ext cx="22183800" cy="6568800"/>
          </a:xfrm>
          <a:prstGeom prst="rect">
            <a:avLst/>
          </a:prstGeom>
        </p:spPr>
        <p:txBody>
          <a:bodyPr spcFirstLastPara="1" vert="horz" wrap="square" lIns="182850" tIns="182850" rIns="182850" bIns="182850" numCol="1" anchor="t" anchorCtr="0" compatLnSpc="1">
            <a:prstTxWarp prst="textNoShape">
              <a:avLst/>
            </a:prstTxWarp>
            <a:noAutofit/>
          </a:bodyPr>
          <a:lstStyle/>
          <a:p>
            <a:pPr marL="685800" indent="-685800"/>
            <a:r>
              <a:rPr lang="en">
                <a:solidFill>
                  <a:schemeClr val="tx1"/>
                </a:solidFill>
              </a:rPr>
              <a:t>TDDA is a methodology and software for improving quality for improving robustness of analytic processes</a:t>
            </a:r>
          </a:p>
          <a:p>
            <a:pPr marL="685800" indent="-685800"/>
            <a:r>
              <a:rPr lang="en">
                <a:solidFill>
                  <a:schemeClr val="tx1"/>
                </a:solidFill>
              </a:rPr>
              <a:t>One can repurpose TDDA's data verification capabilities as an anomaly detection framework</a:t>
            </a:r>
          </a:p>
        </p:txBody>
      </p:sp>
    </p:spTree>
    <p:extLst>
      <p:ext uri="{BB962C8B-B14F-4D97-AF65-F5344CB8AC3E}">
        <p14:creationId xmlns:p14="http://schemas.microsoft.com/office/powerpoint/2010/main" val="1081866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1"/>
          <p:cNvSpPr txBox="1">
            <a:spLocks noGrp="1"/>
          </p:cNvSpPr>
          <p:nvPr>
            <p:ph type="title"/>
          </p:nvPr>
        </p:nvSpPr>
        <p:spPr>
          <a:xfrm>
            <a:off x="1100182" y="1233376"/>
            <a:ext cx="22183800" cy="1113600"/>
          </a:xfrm>
          <a:prstGeom prst="rect">
            <a:avLst/>
          </a:prstGeom>
        </p:spPr>
        <p:txBody>
          <a:bodyPr spcFirstLastPara="1" vert="horz" wrap="square" lIns="182850" tIns="182850" rIns="182850" bIns="182850" numCol="1" anchor="b" anchorCtr="0" compatLnSpc="1">
            <a:prstTxWarp prst="textNoShape">
              <a:avLst/>
            </a:prstTxWarp>
            <a:noAutofit/>
          </a:bodyPr>
          <a:lstStyle/>
          <a:p>
            <a:r>
              <a:rPr lang="en"/>
              <a:t>Dataset in the example</a:t>
            </a:r>
            <a:endParaRPr lang="en-US"/>
          </a:p>
        </p:txBody>
      </p:sp>
      <p:sp>
        <p:nvSpPr>
          <p:cNvPr id="355" name="Google Shape;355;p31"/>
          <p:cNvSpPr txBox="1">
            <a:spLocks noGrp="1"/>
          </p:cNvSpPr>
          <p:nvPr>
            <p:ph type="body" idx="1"/>
          </p:nvPr>
        </p:nvSpPr>
        <p:spPr>
          <a:xfrm>
            <a:off x="1100182" y="2347240"/>
            <a:ext cx="22183800" cy="821400"/>
          </a:xfrm>
          <a:prstGeom prst="rect">
            <a:avLst/>
          </a:prstGeom>
        </p:spPr>
        <p:txBody>
          <a:bodyPr spcFirstLastPara="1" vert="horz" wrap="square" lIns="182850" tIns="182850" rIns="182850" bIns="182850" numCol="1" anchor="t" anchorCtr="0" compatLnSpc="1">
            <a:prstTxWarp prst="textNoShape">
              <a:avLst/>
            </a:prstTxWarp>
            <a:noAutofit/>
          </a:bodyPr>
          <a:lstStyle/>
          <a:p>
            <a:pPr marL="0" indent="0"/>
            <a:r>
              <a:rPr lang="en-US">
                <a:solidFill>
                  <a:schemeClr val="accent1">
                    <a:lumMod val="50000"/>
                  </a:schemeClr>
                </a:solidFill>
              </a:rPr>
              <a:t>TDDA example</a:t>
            </a:r>
          </a:p>
        </p:txBody>
      </p:sp>
      <p:sp>
        <p:nvSpPr>
          <p:cNvPr id="356" name="Google Shape;356;p31"/>
          <p:cNvSpPr txBox="1">
            <a:spLocks noGrp="1"/>
          </p:cNvSpPr>
          <p:nvPr>
            <p:ph type="body" idx="2"/>
          </p:nvPr>
        </p:nvSpPr>
        <p:spPr>
          <a:xfrm>
            <a:off x="1100182" y="4275666"/>
            <a:ext cx="11902487" cy="6568800"/>
          </a:xfrm>
          <a:prstGeom prst="rect">
            <a:avLst/>
          </a:prstGeom>
        </p:spPr>
        <p:txBody>
          <a:bodyPr spcFirstLastPara="1" vert="horz" wrap="square" lIns="182850" tIns="182850" rIns="182850" bIns="182850" numCol="1" anchor="t" anchorCtr="0" compatLnSpc="1">
            <a:prstTxWarp prst="textNoShape">
              <a:avLst/>
            </a:prstTxWarp>
            <a:noAutofit/>
          </a:bodyPr>
          <a:lstStyle/>
          <a:p>
            <a:pPr marL="685800" indent="-685800"/>
            <a:r>
              <a:rPr lang="en">
                <a:solidFill>
                  <a:schemeClr val="tx1"/>
                </a:solidFill>
              </a:rPr>
              <a:t>Price field</a:t>
            </a:r>
            <a:endParaRPr lang="en-US">
              <a:solidFill>
                <a:schemeClr val="tx1"/>
              </a:solidFill>
            </a:endParaRPr>
          </a:p>
          <a:p>
            <a:pPr marL="1600200" lvl="1" indent="-685800"/>
            <a:r>
              <a:rPr lang="en">
                <a:solidFill>
                  <a:schemeClr val="tx1"/>
                </a:solidFill>
              </a:rPr>
              <a:t>Range of values accepted?</a:t>
            </a:r>
          </a:p>
          <a:p>
            <a:pPr marL="1600200" lvl="1" indent="-685800"/>
            <a:r>
              <a:rPr lang="en">
                <a:solidFill>
                  <a:schemeClr val="tx1"/>
                </a:solidFill>
              </a:rPr>
              <a:t>Datatype?</a:t>
            </a:r>
          </a:p>
          <a:p>
            <a:pPr marL="1600200" lvl="1" indent="-685800"/>
            <a:r>
              <a:rPr lang="en">
                <a:solidFill>
                  <a:schemeClr val="tx1"/>
                </a:solidFill>
              </a:rPr>
              <a:t>Permitted null values?</a:t>
            </a:r>
          </a:p>
          <a:p>
            <a:pPr marL="1600200" lvl="1" indent="-685800"/>
            <a:r>
              <a:rPr lang="en">
                <a:solidFill>
                  <a:schemeClr val="tx1"/>
                </a:solidFill>
              </a:rPr>
              <a:t>Duplicates allowed?</a:t>
            </a:r>
          </a:p>
          <a:p>
            <a:pPr marL="685800" indent="-685800"/>
            <a:r>
              <a:rPr lang="en">
                <a:solidFill>
                  <a:schemeClr val="tx1"/>
                </a:solidFill>
              </a:rPr>
              <a:t>Category field</a:t>
            </a:r>
          </a:p>
          <a:p>
            <a:pPr marL="1600200" lvl="1" indent="-685800"/>
            <a:r>
              <a:rPr lang="en">
                <a:solidFill>
                  <a:schemeClr val="tx1"/>
                </a:solidFill>
              </a:rPr>
              <a:t>Accepted categories?</a:t>
            </a:r>
          </a:p>
          <a:p>
            <a:pPr marL="1600200" lvl="1" indent="-685800"/>
            <a:r>
              <a:rPr lang="en">
                <a:solidFill>
                  <a:schemeClr val="tx1"/>
                </a:solidFill>
              </a:rPr>
              <a:t>Format of the category?</a:t>
            </a:r>
          </a:p>
        </p:txBody>
      </p:sp>
      <p:pic>
        <p:nvPicPr>
          <p:cNvPr id="2" name="Picture 2">
            <a:extLst>
              <a:ext uri="{FF2B5EF4-FFF2-40B4-BE49-F238E27FC236}">
                <a16:creationId xmlns:a16="http://schemas.microsoft.com/office/drawing/2014/main" id="{116BB0F5-8CB8-4833-8D3D-D47A4C0F17AC}"/>
              </a:ext>
            </a:extLst>
          </p:cNvPr>
          <p:cNvPicPr>
            <a:picLocks noChangeAspect="1"/>
          </p:cNvPicPr>
          <p:nvPr/>
        </p:nvPicPr>
        <p:blipFill>
          <a:blip r:embed="rId3"/>
          <a:stretch>
            <a:fillRect/>
          </a:stretch>
        </p:blipFill>
        <p:spPr>
          <a:xfrm>
            <a:off x="11864188" y="3740889"/>
            <a:ext cx="10192602" cy="7106788"/>
          </a:xfrm>
          <a:prstGeom prst="rect">
            <a:avLst/>
          </a:prstGeom>
        </p:spPr>
      </p:pic>
    </p:spTree>
    <p:extLst>
      <p:ext uri="{BB962C8B-B14F-4D97-AF65-F5344CB8AC3E}">
        <p14:creationId xmlns:p14="http://schemas.microsoft.com/office/powerpoint/2010/main" val="377964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1"/>
          <p:cNvSpPr txBox="1">
            <a:spLocks noGrp="1"/>
          </p:cNvSpPr>
          <p:nvPr>
            <p:ph type="title"/>
          </p:nvPr>
        </p:nvSpPr>
        <p:spPr>
          <a:xfrm>
            <a:off x="1100182" y="1233376"/>
            <a:ext cx="22183800" cy="1113600"/>
          </a:xfrm>
          <a:prstGeom prst="rect">
            <a:avLst/>
          </a:prstGeom>
        </p:spPr>
        <p:txBody>
          <a:bodyPr spcFirstLastPara="1" vert="horz" wrap="square" lIns="182850" tIns="182850" rIns="182850" bIns="182850" numCol="1" anchor="b" anchorCtr="0" compatLnSpc="1">
            <a:prstTxWarp prst="textNoShape">
              <a:avLst/>
            </a:prstTxWarp>
            <a:noAutofit/>
          </a:bodyPr>
          <a:lstStyle/>
          <a:p>
            <a:r>
              <a:rPr lang="en"/>
              <a:t>Characteristics of the Price attribute</a:t>
            </a:r>
            <a:endParaRPr lang="en-US"/>
          </a:p>
        </p:txBody>
      </p:sp>
      <p:sp>
        <p:nvSpPr>
          <p:cNvPr id="356" name="Google Shape;356;p31"/>
          <p:cNvSpPr txBox="1">
            <a:spLocks noGrp="1"/>
          </p:cNvSpPr>
          <p:nvPr>
            <p:ph type="body" idx="2"/>
          </p:nvPr>
        </p:nvSpPr>
        <p:spPr>
          <a:xfrm>
            <a:off x="1100182" y="2686064"/>
            <a:ext cx="8012876" cy="3247845"/>
          </a:xfrm>
          <a:prstGeom prst="rect">
            <a:avLst/>
          </a:prstGeom>
        </p:spPr>
        <p:txBody>
          <a:bodyPr spcFirstLastPara="1" vert="horz" wrap="square" lIns="182850" tIns="182850" rIns="182850" bIns="182850" numCol="1" anchor="t" anchorCtr="0" compatLnSpc="1">
            <a:prstTxWarp prst="textNoShape">
              <a:avLst/>
            </a:prstTxWarp>
            <a:noAutofit/>
          </a:bodyPr>
          <a:lstStyle/>
          <a:p>
            <a:pPr marL="685800" indent="-685800"/>
            <a:r>
              <a:rPr lang="en">
                <a:solidFill>
                  <a:schemeClr val="tx1"/>
                </a:solidFill>
              </a:rPr>
              <a:t>Left skewness</a:t>
            </a:r>
          </a:p>
          <a:p>
            <a:pPr marL="685800" indent="-685800"/>
            <a:r>
              <a:rPr lang="en">
                <a:solidFill>
                  <a:schemeClr val="tx1"/>
                </a:solidFill>
              </a:rPr>
              <a:t>Large tail</a:t>
            </a:r>
          </a:p>
          <a:p>
            <a:pPr marL="685800" indent="-685800"/>
            <a:r>
              <a:rPr lang="en">
                <a:solidFill>
                  <a:schemeClr val="tx1"/>
                </a:solidFill>
              </a:rPr>
              <a:t>Non-normally distributed</a:t>
            </a:r>
          </a:p>
        </p:txBody>
      </p:sp>
      <p:pic>
        <p:nvPicPr>
          <p:cNvPr id="3" name="Picture 3" descr="A screenshot of a social media post&#10;&#10;Description generated with very high confidence">
            <a:extLst>
              <a:ext uri="{FF2B5EF4-FFF2-40B4-BE49-F238E27FC236}">
                <a16:creationId xmlns:a16="http://schemas.microsoft.com/office/drawing/2014/main" id="{05E00BDA-E655-4127-8B65-7E1AF4B5429D}"/>
              </a:ext>
            </a:extLst>
          </p:cNvPr>
          <p:cNvPicPr>
            <a:picLocks noChangeAspect="1"/>
          </p:cNvPicPr>
          <p:nvPr/>
        </p:nvPicPr>
        <p:blipFill>
          <a:blip r:embed="rId3"/>
          <a:stretch>
            <a:fillRect/>
          </a:stretch>
        </p:blipFill>
        <p:spPr>
          <a:xfrm>
            <a:off x="11511543" y="2347616"/>
            <a:ext cx="12853917" cy="8111637"/>
          </a:xfrm>
          <a:prstGeom prst="rect">
            <a:avLst/>
          </a:prstGeom>
        </p:spPr>
      </p:pic>
      <p:pic>
        <p:nvPicPr>
          <p:cNvPr id="5" name="Picture 5" descr="A close up of a map&#10;&#10;Description generated with very high confidence">
            <a:extLst>
              <a:ext uri="{FF2B5EF4-FFF2-40B4-BE49-F238E27FC236}">
                <a16:creationId xmlns:a16="http://schemas.microsoft.com/office/drawing/2014/main" id="{7ABECEEC-6056-4C87-9436-BFB1296A1B6C}"/>
              </a:ext>
            </a:extLst>
          </p:cNvPr>
          <p:cNvPicPr>
            <a:picLocks noChangeAspect="1"/>
          </p:cNvPicPr>
          <p:nvPr/>
        </p:nvPicPr>
        <p:blipFill>
          <a:blip r:embed="rId4"/>
          <a:stretch>
            <a:fillRect/>
          </a:stretch>
        </p:blipFill>
        <p:spPr>
          <a:xfrm>
            <a:off x="505515" y="5479766"/>
            <a:ext cx="10067495" cy="6317987"/>
          </a:xfrm>
          <a:prstGeom prst="rect">
            <a:avLst/>
          </a:prstGeom>
        </p:spPr>
      </p:pic>
    </p:spTree>
    <p:extLst>
      <p:ext uri="{BB962C8B-B14F-4D97-AF65-F5344CB8AC3E}">
        <p14:creationId xmlns:p14="http://schemas.microsoft.com/office/powerpoint/2010/main" val="94196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1"/>
          <p:cNvSpPr txBox="1">
            <a:spLocks noGrp="1"/>
          </p:cNvSpPr>
          <p:nvPr>
            <p:ph type="title"/>
          </p:nvPr>
        </p:nvSpPr>
        <p:spPr>
          <a:xfrm>
            <a:off x="1100182" y="1233376"/>
            <a:ext cx="22183800" cy="1113600"/>
          </a:xfrm>
          <a:prstGeom prst="rect">
            <a:avLst/>
          </a:prstGeom>
        </p:spPr>
        <p:txBody>
          <a:bodyPr spcFirstLastPara="1" vert="horz" wrap="square" lIns="182850" tIns="182850" rIns="182850" bIns="182850" numCol="1" anchor="b" anchorCtr="0" compatLnSpc="1">
            <a:prstTxWarp prst="textNoShape">
              <a:avLst/>
            </a:prstTxWarp>
            <a:noAutofit/>
          </a:bodyPr>
          <a:lstStyle/>
          <a:p>
            <a:r>
              <a:rPr lang="en"/>
              <a:t>TDDA rules manual &amp; automated rules</a:t>
            </a:r>
            <a:endParaRPr lang="en-US"/>
          </a:p>
        </p:txBody>
      </p:sp>
      <p:sp>
        <p:nvSpPr>
          <p:cNvPr id="356" name="Google Shape;356;p31"/>
          <p:cNvSpPr txBox="1">
            <a:spLocks noGrp="1"/>
          </p:cNvSpPr>
          <p:nvPr>
            <p:ph type="body" idx="2"/>
          </p:nvPr>
        </p:nvSpPr>
        <p:spPr>
          <a:xfrm>
            <a:off x="1100182" y="10248031"/>
            <a:ext cx="5829235" cy="1132443"/>
          </a:xfrm>
          <a:prstGeom prst="rect">
            <a:avLst/>
          </a:prstGeom>
        </p:spPr>
        <p:txBody>
          <a:bodyPr spcFirstLastPara="1" vert="horz" wrap="square" lIns="182850" tIns="182850" rIns="182850" bIns="182850" numCol="1" anchor="t" anchorCtr="0" compatLnSpc="1">
            <a:prstTxWarp prst="textNoShape">
              <a:avLst/>
            </a:prstTxWarp>
            <a:noAutofit/>
          </a:bodyPr>
          <a:lstStyle/>
          <a:p>
            <a:pPr marL="0" indent="0">
              <a:buNone/>
            </a:pPr>
            <a:r>
              <a:rPr lang="en">
                <a:solidFill>
                  <a:schemeClr val="tx1"/>
                </a:solidFill>
              </a:rPr>
              <a:t>Handcrafted Rules</a:t>
            </a:r>
            <a:endParaRPr lang="en-US">
              <a:solidFill>
                <a:schemeClr val="tx1"/>
              </a:solidFill>
            </a:endParaRPr>
          </a:p>
        </p:txBody>
      </p:sp>
      <p:sp>
        <p:nvSpPr>
          <p:cNvPr id="8" name="Google Shape;356;p31">
            <a:extLst>
              <a:ext uri="{FF2B5EF4-FFF2-40B4-BE49-F238E27FC236}">
                <a16:creationId xmlns:a16="http://schemas.microsoft.com/office/drawing/2014/main" id="{6B563BB7-E294-40EB-BD72-A46F7F19A36D}"/>
              </a:ext>
            </a:extLst>
          </p:cNvPr>
          <p:cNvSpPr txBox="1">
            <a:spLocks/>
          </p:cNvSpPr>
          <p:nvPr/>
        </p:nvSpPr>
        <p:spPr bwMode="auto">
          <a:xfrm>
            <a:off x="16274327" y="10888666"/>
            <a:ext cx="5192340" cy="113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82850" tIns="182850" rIns="182850" bIns="182850" numCol="1" anchor="t" anchorCtr="0" compatLnSpc="1">
            <a:prstTxWarp prst="textNoShape">
              <a:avLst/>
            </a:prstTxWarp>
            <a:noAutofit/>
          </a:bodyPr>
          <a:lstStyle>
            <a:lvl1pPr marL="914400" marR="0" lvl="0" indent="-698500" algn="l" rtl="0" eaLnBrk="0" fontAlgn="base" hangingPunct="0">
              <a:lnSpc>
                <a:spcPct val="100000"/>
              </a:lnSpc>
              <a:spcBef>
                <a:spcPts val="1000"/>
              </a:spcBef>
              <a:spcAft>
                <a:spcPts val="0"/>
              </a:spcAft>
              <a:buClr>
                <a:schemeClr val="accent6"/>
              </a:buClr>
              <a:buSzPts val="1900"/>
              <a:buFont typeface="Arial"/>
              <a:buChar char="•"/>
              <a:defRPr sz="4800" b="0" i="0" u="none" strike="noStrike" cap="none">
                <a:solidFill>
                  <a:schemeClr val="accent6"/>
                </a:solidFill>
                <a:latin typeface="Roboto"/>
                <a:ea typeface="Roboto"/>
                <a:cs typeface="Roboto"/>
                <a:sym typeface="Roboto"/>
              </a:defRPr>
            </a:lvl1pPr>
            <a:lvl2pPr marL="1828800" marR="0" lvl="1" indent="-660400" algn="l" rtl="0" eaLnBrk="0" fontAlgn="base" hangingPunct="0">
              <a:lnSpc>
                <a:spcPct val="100000"/>
              </a:lnSpc>
              <a:spcBef>
                <a:spcPts val="800"/>
              </a:spcBef>
              <a:spcAft>
                <a:spcPts val="0"/>
              </a:spcAft>
              <a:buClr>
                <a:schemeClr val="accent6"/>
              </a:buClr>
              <a:buSzPts val="1600"/>
              <a:buFont typeface="Arial"/>
              <a:buChar char="•"/>
              <a:defRPr sz="4000" b="0" i="0" u="none" strike="noStrike" cap="none">
                <a:solidFill>
                  <a:schemeClr val="accent6"/>
                </a:solidFill>
                <a:latin typeface="Roboto"/>
                <a:ea typeface="Roboto"/>
                <a:cs typeface="Roboto"/>
                <a:sym typeface="Roboto"/>
              </a:defRPr>
            </a:lvl2pPr>
            <a:lvl3pPr marL="2743200" marR="0" lvl="2"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3pPr>
            <a:lvl4pPr marL="3657600" marR="0" lvl="3"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4pPr>
            <a:lvl5pPr marL="4572000" marR="0" lvl="4"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5pPr>
            <a:lvl6pPr marL="5486400" marR="0" lvl="5"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6pPr>
            <a:lvl7pPr marL="6400800" marR="0" lvl="6"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7pPr>
            <a:lvl8pPr marL="7315200" marR="0" lvl="7"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8pPr>
            <a:lvl9pPr marL="8229600" marR="0" lvl="8"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9pPr>
          </a:lstStyle>
          <a:p>
            <a:pPr marL="0" indent="0">
              <a:buNone/>
            </a:pPr>
            <a:r>
              <a:rPr lang="en" kern="0">
                <a:solidFill>
                  <a:schemeClr val="tx1"/>
                </a:solidFill>
              </a:rPr>
              <a:t>Discovered Rules</a:t>
            </a:r>
            <a:endParaRPr lang="en-US" kern="0">
              <a:solidFill>
                <a:schemeClr val="tx1"/>
              </a:solidFill>
            </a:endParaRPr>
          </a:p>
        </p:txBody>
      </p:sp>
      <p:pic>
        <p:nvPicPr>
          <p:cNvPr id="9" name="Picture 10" descr="A close up of text on a white background&#10;&#10;Description generated with very high confidence">
            <a:extLst>
              <a:ext uri="{FF2B5EF4-FFF2-40B4-BE49-F238E27FC236}">
                <a16:creationId xmlns:a16="http://schemas.microsoft.com/office/drawing/2014/main" id="{98FAB806-787D-407F-AAAF-462FCD166E2A}"/>
              </a:ext>
            </a:extLst>
          </p:cNvPr>
          <p:cNvPicPr>
            <a:picLocks noChangeAspect="1"/>
          </p:cNvPicPr>
          <p:nvPr/>
        </p:nvPicPr>
        <p:blipFill>
          <a:blip r:embed="rId3"/>
          <a:stretch>
            <a:fillRect/>
          </a:stretch>
        </p:blipFill>
        <p:spPr>
          <a:xfrm>
            <a:off x="15961543" y="327005"/>
            <a:ext cx="5809924" cy="10574740"/>
          </a:xfrm>
          <a:prstGeom prst="rect">
            <a:avLst/>
          </a:prstGeom>
        </p:spPr>
      </p:pic>
      <p:pic>
        <p:nvPicPr>
          <p:cNvPr id="12" name="Picture 12">
            <a:extLst>
              <a:ext uri="{FF2B5EF4-FFF2-40B4-BE49-F238E27FC236}">
                <a16:creationId xmlns:a16="http://schemas.microsoft.com/office/drawing/2014/main" id="{ADA63EA0-0C06-42ED-8040-A06C0F3ACD04}"/>
              </a:ext>
            </a:extLst>
          </p:cNvPr>
          <p:cNvPicPr>
            <a:picLocks noChangeAspect="1"/>
          </p:cNvPicPr>
          <p:nvPr/>
        </p:nvPicPr>
        <p:blipFill>
          <a:blip r:embed="rId4"/>
          <a:stretch>
            <a:fillRect/>
          </a:stretch>
        </p:blipFill>
        <p:spPr>
          <a:xfrm>
            <a:off x="1096352" y="3577187"/>
            <a:ext cx="11978185" cy="6137992"/>
          </a:xfrm>
          <a:prstGeom prst="rect">
            <a:avLst/>
          </a:prstGeom>
        </p:spPr>
      </p:pic>
    </p:spTree>
    <p:extLst>
      <p:ext uri="{BB962C8B-B14F-4D97-AF65-F5344CB8AC3E}">
        <p14:creationId xmlns:p14="http://schemas.microsoft.com/office/powerpoint/2010/main" val="1728481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1"/>
          <p:cNvSpPr txBox="1">
            <a:spLocks noGrp="1"/>
          </p:cNvSpPr>
          <p:nvPr>
            <p:ph type="title"/>
          </p:nvPr>
        </p:nvSpPr>
        <p:spPr>
          <a:xfrm>
            <a:off x="1100182" y="1233376"/>
            <a:ext cx="22183800" cy="1113600"/>
          </a:xfrm>
          <a:prstGeom prst="rect">
            <a:avLst/>
          </a:prstGeom>
        </p:spPr>
        <p:txBody>
          <a:bodyPr spcFirstLastPara="1" vert="horz" wrap="square" lIns="182850" tIns="182850" rIns="182850" bIns="182850" numCol="1" anchor="b" anchorCtr="0" compatLnSpc="1">
            <a:prstTxWarp prst="textNoShape">
              <a:avLst/>
            </a:prstTxWarp>
            <a:noAutofit/>
          </a:bodyPr>
          <a:lstStyle/>
          <a:p>
            <a:r>
              <a:rPr lang="en"/>
              <a:t>Detected items upon applying manual &amp; automated rules</a:t>
            </a:r>
            <a:endParaRPr lang="en-US"/>
          </a:p>
        </p:txBody>
      </p:sp>
      <p:sp>
        <p:nvSpPr>
          <p:cNvPr id="356" name="Google Shape;356;p31"/>
          <p:cNvSpPr txBox="1">
            <a:spLocks noGrp="1"/>
          </p:cNvSpPr>
          <p:nvPr>
            <p:ph type="body" idx="2"/>
          </p:nvPr>
        </p:nvSpPr>
        <p:spPr>
          <a:xfrm>
            <a:off x="3268854" y="3730660"/>
            <a:ext cx="5829235" cy="1132443"/>
          </a:xfrm>
          <a:prstGeom prst="rect">
            <a:avLst/>
          </a:prstGeom>
        </p:spPr>
        <p:txBody>
          <a:bodyPr spcFirstLastPara="1" vert="horz" wrap="square" lIns="182850" tIns="182850" rIns="182850" bIns="182850" numCol="1" anchor="t" anchorCtr="0" compatLnSpc="1">
            <a:prstTxWarp prst="textNoShape">
              <a:avLst/>
            </a:prstTxWarp>
            <a:noAutofit/>
          </a:bodyPr>
          <a:lstStyle/>
          <a:p>
            <a:pPr marL="0" indent="0">
              <a:buNone/>
            </a:pPr>
            <a:r>
              <a:rPr lang="en">
                <a:solidFill>
                  <a:schemeClr val="tx1"/>
                </a:solidFill>
              </a:rPr>
              <a:t>Output of Handcrafted Rules</a:t>
            </a:r>
            <a:endParaRPr lang="en-US">
              <a:solidFill>
                <a:schemeClr val="tx1"/>
              </a:solidFill>
            </a:endParaRPr>
          </a:p>
        </p:txBody>
      </p:sp>
      <p:pic>
        <p:nvPicPr>
          <p:cNvPr id="2" name="Picture 3" descr="A screenshot of a cell phone&#10;&#10;Description generated with very high confidence">
            <a:extLst>
              <a:ext uri="{FF2B5EF4-FFF2-40B4-BE49-F238E27FC236}">
                <a16:creationId xmlns:a16="http://schemas.microsoft.com/office/drawing/2014/main" id="{E27D0F40-8746-47B1-8142-F926ADEE3338}"/>
              </a:ext>
            </a:extLst>
          </p:cNvPr>
          <p:cNvPicPr>
            <a:picLocks noChangeAspect="1"/>
          </p:cNvPicPr>
          <p:nvPr/>
        </p:nvPicPr>
        <p:blipFill>
          <a:blip r:embed="rId3"/>
          <a:stretch>
            <a:fillRect/>
          </a:stretch>
        </p:blipFill>
        <p:spPr>
          <a:xfrm>
            <a:off x="9089783" y="2859850"/>
            <a:ext cx="14503019" cy="3732090"/>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577CC9B3-2457-44B4-B719-59302FFCCD56}"/>
              </a:ext>
            </a:extLst>
          </p:cNvPr>
          <p:cNvPicPr>
            <a:picLocks noChangeAspect="1"/>
          </p:cNvPicPr>
          <p:nvPr/>
        </p:nvPicPr>
        <p:blipFill>
          <a:blip r:embed="rId4"/>
          <a:stretch>
            <a:fillRect/>
          </a:stretch>
        </p:blipFill>
        <p:spPr>
          <a:xfrm>
            <a:off x="846558" y="6593115"/>
            <a:ext cx="22885020" cy="4169209"/>
          </a:xfrm>
          <a:prstGeom prst="rect">
            <a:avLst/>
          </a:prstGeom>
        </p:spPr>
      </p:pic>
      <p:sp>
        <p:nvSpPr>
          <p:cNvPr id="8" name="Google Shape;356;p31">
            <a:extLst>
              <a:ext uri="{FF2B5EF4-FFF2-40B4-BE49-F238E27FC236}">
                <a16:creationId xmlns:a16="http://schemas.microsoft.com/office/drawing/2014/main" id="{6B563BB7-E294-40EB-BD72-A46F7F19A36D}"/>
              </a:ext>
            </a:extLst>
          </p:cNvPr>
          <p:cNvSpPr txBox="1">
            <a:spLocks/>
          </p:cNvSpPr>
          <p:nvPr/>
        </p:nvSpPr>
        <p:spPr bwMode="auto">
          <a:xfrm>
            <a:off x="8996218" y="10945438"/>
            <a:ext cx="8445056" cy="113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82850" tIns="182850" rIns="182850" bIns="182850" numCol="1" anchor="t" anchorCtr="0" compatLnSpc="1">
            <a:prstTxWarp prst="textNoShape">
              <a:avLst/>
            </a:prstTxWarp>
            <a:noAutofit/>
          </a:bodyPr>
          <a:lstStyle>
            <a:lvl1pPr marL="914400" marR="0" lvl="0" indent="-698500" algn="l" rtl="0" eaLnBrk="0" fontAlgn="base" hangingPunct="0">
              <a:lnSpc>
                <a:spcPct val="100000"/>
              </a:lnSpc>
              <a:spcBef>
                <a:spcPts val="1000"/>
              </a:spcBef>
              <a:spcAft>
                <a:spcPts val="0"/>
              </a:spcAft>
              <a:buClr>
                <a:schemeClr val="accent6"/>
              </a:buClr>
              <a:buSzPts val="1900"/>
              <a:buFont typeface="Arial"/>
              <a:buChar char="•"/>
              <a:defRPr sz="4800" b="0" i="0" u="none" strike="noStrike" cap="none">
                <a:solidFill>
                  <a:schemeClr val="accent6"/>
                </a:solidFill>
                <a:latin typeface="Roboto"/>
                <a:ea typeface="Roboto"/>
                <a:cs typeface="Roboto"/>
                <a:sym typeface="Roboto"/>
              </a:defRPr>
            </a:lvl1pPr>
            <a:lvl2pPr marL="1828800" marR="0" lvl="1" indent="-660400" algn="l" rtl="0" eaLnBrk="0" fontAlgn="base" hangingPunct="0">
              <a:lnSpc>
                <a:spcPct val="100000"/>
              </a:lnSpc>
              <a:spcBef>
                <a:spcPts val="800"/>
              </a:spcBef>
              <a:spcAft>
                <a:spcPts val="0"/>
              </a:spcAft>
              <a:buClr>
                <a:schemeClr val="accent6"/>
              </a:buClr>
              <a:buSzPts val="1600"/>
              <a:buFont typeface="Arial"/>
              <a:buChar char="•"/>
              <a:defRPr sz="4000" b="0" i="0" u="none" strike="noStrike" cap="none">
                <a:solidFill>
                  <a:schemeClr val="accent6"/>
                </a:solidFill>
                <a:latin typeface="Roboto"/>
                <a:ea typeface="Roboto"/>
                <a:cs typeface="Roboto"/>
                <a:sym typeface="Roboto"/>
              </a:defRPr>
            </a:lvl2pPr>
            <a:lvl3pPr marL="2743200" marR="0" lvl="2"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3pPr>
            <a:lvl4pPr marL="3657600" marR="0" lvl="3"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4pPr>
            <a:lvl5pPr marL="4572000" marR="0" lvl="4"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5pPr>
            <a:lvl6pPr marL="5486400" marR="0" lvl="5"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6pPr>
            <a:lvl7pPr marL="6400800" marR="0" lvl="6"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7pPr>
            <a:lvl8pPr marL="7315200" marR="0" lvl="7"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8pPr>
            <a:lvl9pPr marL="8229600" marR="0" lvl="8"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9pPr>
          </a:lstStyle>
          <a:p>
            <a:pPr marL="0" indent="0">
              <a:buNone/>
            </a:pPr>
            <a:r>
              <a:rPr lang="en" kern="0">
                <a:solidFill>
                  <a:schemeClr val="tx1"/>
                </a:solidFill>
              </a:rPr>
              <a:t>Output of Discovered Rules</a:t>
            </a:r>
            <a:endParaRPr lang="en-US" kern="0">
              <a:solidFill>
                <a:schemeClr val="tx1"/>
              </a:solidFill>
            </a:endParaRPr>
          </a:p>
        </p:txBody>
      </p:sp>
    </p:spTree>
    <p:extLst>
      <p:ext uri="{BB962C8B-B14F-4D97-AF65-F5344CB8AC3E}">
        <p14:creationId xmlns:p14="http://schemas.microsoft.com/office/powerpoint/2010/main" val="2951873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4"/>
          <p:cNvSpPr txBox="1">
            <a:spLocks noGrp="1"/>
          </p:cNvSpPr>
          <p:nvPr>
            <p:ph type="title"/>
          </p:nvPr>
        </p:nvSpPr>
        <p:spPr>
          <a:xfrm>
            <a:off x="1377546" y="2744948"/>
            <a:ext cx="20727600" cy="1725600"/>
          </a:xfrm>
          <a:prstGeom prst="rect">
            <a:avLst/>
          </a:prstGeom>
        </p:spPr>
        <p:txBody>
          <a:bodyPr spcFirstLastPara="1" vert="horz" wrap="square" lIns="182850" tIns="182850" rIns="182850" bIns="182850" numCol="1" anchor="t" anchorCtr="0" compatLnSpc="1">
            <a:prstTxWarp prst="textNoShape">
              <a:avLst/>
            </a:prstTxWarp>
            <a:noAutofit/>
          </a:bodyPr>
          <a:lstStyle/>
          <a:p>
            <a:r>
              <a:rPr lang="en" dirty="0"/>
              <a:t>Machine Learning and Deep Learning techniques</a:t>
            </a:r>
            <a:endParaRPr dirty="0"/>
          </a:p>
          <a:p>
            <a:endParaRPr dirty="0"/>
          </a:p>
        </p:txBody>
      </p:sp>
      <p:sp>
        <p:nvSpPr>
          <p:cNvPr id="302" name="Google Shape;302;p24"/>
          <p:cNvSpPr txBox="1">
            <a:spLocks noGrp="1"/>
          </p:cNvSpPr>
          <p:nvPr>
            <p:ph type="body" idx="1"/>
          </p:nvPr>
        </p:nvSpPr>
        <p:spPr>
          <a:xfrm>
            <a:off x="1377524" y="6096000"/>
            <a:ext cx="20395800" cy="5486400"/>
          </a:xfrm>
          <a:prstGeom prst="rect">
            <a:avLst/>
          </a:prstGeom>
        </p:spPr>
        <p:txBody>
          <a:bodyPr spcFirstLastPara="1" vert="horz" wrap="square" lIns="182850" tIns="182850" rIns="182850" bIns="182850" numCol="1" anchor="t" anchorCtr="0" compatLnSpc="1">
            <a:prstTxWarp prst="textNoShape">
              <a:avLst/>
            </a:prstTxWarp>
            <a:noAutofit/>
          </a:bodyPr>
          <a:lstStyle/>
          <a:p>
            <a:pPr marL="0" indent="0">
              <a:buNone/>
            </a:pPr>
            <a:endParaRPr/>
          </a:p>
        </p:txBody>
      </p:sp>
    </p:spTree>
    <p:extLst>
      <p:ext uri="{BB962C8B-B14F-4D97-AF65-F5344CB8AC3E}">
        <p14:creationId xmlns:p14="http://schemas.microsoft.com/office/powerpoint/2010/main" val="1266728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B4254489-9A95-436E-AF9C-7C6874C4A028}"/>
              </a:ext>
            </a:extLst>
          </p:cNvPr>
          <p:cNvSpPr>
            <a:spLocks noGrp="1" noChangeArrowheads="1"/>
          </p:cNvSpPr>
          <p:nvPr>
            <p:ph type="title"/>
          </p:nvPr>
        </p:nvSpPr>
        <p:spPr/>
        <p:txBody>
          <a:bodyPr/>
          <a:lstStyle/>
          <a:p>
            <a:r>
              <a:rPr lang="en-US" altLang="en-US" dirty="0">
                <a:cs typeface="Calibri Light" panose="020F0302020204030204" pitchFamily="34" charset="0"/>
              </a:rPr>
              <a:t>Anomaly Detection</a:t>
            </a:r>
            <a:endParaRPr lang="en-US" altLang="en-US" dirty="0"/>
          </a:p>
        </p:txBody>
      </p:sp>
      <p:sp>
        <p:nvSpPr>
          <p:cNvPr id="10243" name="Content Placeholder 2">
            <a:extLst>
              <a:ext uri="{FF2B5EF4-FFF2-40B4-BE49-F238E27FC236}">
                <a16:creationId xmlns:a16="http://schemas.microsoft.com/office/drawing/2014/main" id="{FB36AF2D-86DD-4156-BD00-04446BF2C437}"/>
              </a:ext>
            </a:extLst>
          </p:cNvPr>
          <p:cNvSpPr>
            <a:spLocks noGrp="1" noChangeArrowheads="1"/>
          </p:cNvSpPr>
          <p:nvPr>
            <p:ph idx="1"/>
          </p:nvPr>
        </p:nvSpPr>
        <p:spPr/>
        <p:txBody>
          <a:bodyPr/>
          <a:lstStyle/>
          <a:p>
            <a:r>
              <a:rPr lang="en-US" altLang="en-US" dirty="0"/>
              <a:t>D -Given Data Set consisting of points d1,d2…..</a:t>
            </a:r>
            <a:r>
              <a:rPr lang="en-US" altLang="en-US" dirty="0" err="1"/>
              <a:t>dn</a:t>
            </a:r>
            <a:endParaRPr lang="en-US" altLang="en-US" dirty="0"/>
          </a:p>
          <a:p>
            <a:r>
              <a:rPr lang="en-US" altLang="en-US" dirty="0"/>
              <a:t>N- Normal Data points= d1,d4,……dn-1</a:t>
            </a:r>
          </a:p>
          <a:p>
            <a:r>
              <a:rPr lang="en-US" altLang="en-US" dirty="0"/>
              <a:t>A -Abnormal/Anomaly Data points = d2,d3….</a:t>
            </a:r>
            <a:r>
              <a:rPr lang="en-US" altLang="en-US" dirty="0" err="1"/>
              <a:t>dn</a:t>
            </a:r>
            <a:endParaRPr lang="en-US" altLang="en-US" dirty="0"/>
          </a:p>
          <a:p>
            <a:r>
              <a:rPr lang="en-US" altLang="en-US" dirty="0"/>
              <a:t>How do we find A from D given N (labeled or unlabeled)</a:t>
            </a:r>
          </a:p>
          <a:p>
            <a:endParaRPr lang="en-US" altLang="en-US" dirty="0"/>
          </a:p>
        </p:txBody>
      </p:sp>
      <p:pic>
        <p:nvPicPr>
          <p:cNvPr id="2" name="Picture 1">
            <a:extLst>
              <a:ext uri="{FF2B5EF4-FFF2-40B4-BE49-F238E27FC236}">
                <a16:creationId xmlns:a16="http://schemas.microsoft.com/office/drawing/2014/main" id="{B3886B9E-B23E-4465-9BFD-E2AFE2FEADFE}"/>
              </a:ext>
            </a:extLst>
          </p:cNvPr>
          <p:cNvPicPr>
            <a:picLocks noChangeAspect="1"/>
          </p:cNvPicPr>
          <p:nvPr/>
        </p:nvPicPr>
        <p:blipFill>
          <a:blip r:embed="rId2"/>
          <a:stretch>
            <a:fillRect/>
          </a:stretch>
        </p:blipFill>
        <p:spPr>
          <a:xfrm>
            <a:off x="4000500" y="6569281"/>
            <a:ext cx="8724900" cy="4722606"/>
          </a:xfrm>
          <a:prstGeom prst="rect">
            <a:avLst/>
          </a:prstGeom>
        </p:spPr>
      </p:pic>
      <p:pic>
        <p:nvPicPr>
          <p:cNvPr id="3" name="Picture 2">
            <a:extLst>
              <a:ext uri="{FF2B5EF4-FFF2-40B4-BE49-F238E27FC236}">
                <a16:creationId xmlns:a16="http://schemas.microsoft.com/office/drawing/2014/main" id="{322FCBD4-F82A-42D7-A996-77051D054D9F}"/>
              </a:ext>
            </a:extLst>
          </p:cNvPr>
          <p:cNvPicPr>
            <a:picLocks noChangeAspect="1"/>
          </p:cNvPicPr>
          <p:nvPr/>
        </p:nvPicPr>
        <p:blipFill>
          <a:blip r:embed="rId3"/>
          <a:stretch>
            <a:fillRect/>
          </a:stretch>
        </p:blipFill>
        <p:spPr>
          <a:xfrm>
            <a:off x="13411200" y="7086600"/>
            <a:ext cx="3419475" cy="3553087"/>
          </a:xfrm>
          <a:prstGeom prst="rect">
            <a:avLst/>
          </a:prstGeom>
        </p:spPr>
      </p:pic>
    </p:spTree>
    <p:extLst>
      <p:ext uri="{BB962C8B-B14F-4D97-AF65-F5344CB8AC3E}">
        <p14:creationId xmlns:p14="http://schemas.microsoft.com/office/powerpoint/2010/main" val="229986616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B4254489-9A95-436E-AF9C-7C6874C4A028}"/>
              </a:ext>
            </a:extLst>
          </p:cNvPr>
          <p:cNvSpPr>
            <a:spLocks noGrp="1" noChangeArrowheads="1"/>
          </p:cNvSpPr>
          <p:nvPr>
            <p:ph type="title"/>
          </p:nvPr>
        </p:nvSpPr>
        <p:spPr/>
        <p:txBody>
          <a:bodyPr/>
          <a:lstStyle/>
          <a:p>
            <a:r>
              <a:rPr lang="en-US" altLang="en-US" dirty="0">
                <a:cs typeface="Calibri Light" panose="020F0302020204030204" pitchFamily="34" charset="0"/>
              </a:rPr>
              <a:t>Machine Learning Algorithms</a:t>
            </a:r>
            <a:endParaRPr lang="en-US" altLang="en-US" dirty="0"/>
          </a:p>
        </p:txBody>
      </p:sp>
      <p:sp>
        <p:nvSpPr>
          <p:cNvPr id="10243" name="Content Placeholder 2">
            <a:extLst>
              <a:ext uri="{FF2B5EF4-FFF2-40B4-BE49-F238E27FC236}">
                <a16:creationId xmlns:a16="http://schemas.microsoft.com/office/drawing/2014/main" id="{FB36AF2D-86DD-4156-BD00-04446BF2C437}"/>
              </a:ext>
            </a:extLst>
          </p:cNvPr>
          <p:cNvSpPr>
            <a:spLocks noGrp="1" noChangeArrowheads="1"/>
          </p:cNvSpPr>
          <p:nvPr>
            <p:ph idx="1"/>
          </p:nvPr>
        </p:nvSpPr>
        <p:spPr/>
        <p:txBody>
          <a:bodyPr/>
          <a:lstStyle/>
          <a:p>
            <a:r>
              <a:rPr lang="en-US" altLang="en-US" b="1">
                <a:cs typeface="Calibri" panose="020F0502020204030204" pitchFamily="34" charset="0"/>
              </a:rPr>
              <a:t>Isolation Forest</a:t>
            </a:r>
            <a:r>
              <a:rPr lang="en-US" altLang="en-US">
                <a:cs typeface="Calibri" panose="020F0502020204030204" pitchFamily="34" charset="0"/>
              </a:rPr>
              <a:t> – an unsupervised learning algorithm that is good for high-dimensional data.  After randomly selecting a feature, it picks a random value between the selected feature's maximum and minimum values to 'isolate' observations. </a:t>
            </a:r>
            <a:endParaRPr lang="en-US" altLang="en-US"/>
          </a:p>
          <a:p>
            <a:endParaRPr lang="en-US" altLang="en-US" b="1">
              <a:cs typeface="Calibri" panose="020F0502020204030204" pitchFamily="34" charset="0"/>
            </a:endParaRPr>
          </a:p>
          <a:p>
            <a:r>
              <a:rPr lang="en-US" altLang="en-US" b="1">
                <a:cs typeface="Calibri" panose="020F0502020204030204" pitchFamily="34" charset="0"/>
              </a:rPr>
              <a:t>One-Class Support Vector Machine </a:t>
            </a:r>
            <a:r>
              <a:rPr lang="en-US" altLang="en-US">
                <a:cs typeface="Calibri" panose="020F0502020204030204" pitchFamily="34" charset="0"/>
              </a:rPr>
              <a:t>– Depending on the implementation, it is an unsupervised or semi-supervised learning algorithm that is also suited for high-dimensional data. Can be applied to novelty detection, the classification of new data as outlier or normal after training on normal data only. </a:t>
            </a:r>
          </a:p>
          <a:p>
            <a:endParaRPr lang="en-US" altLang="en-US">
              <a:cs typeface="Calibri" panose="020F0502020204030204" pitchFamily="34" charset="0"/>
            </a:endParaRPr>
          </a:p>
          <a:p>
            <a:r>
              <a:rPr lang="en-US" altLang="en-US" b="1">
                <a:cs typeface="Calibri" panose="020F0502020204030204" pitchFamily="34" charset="0"/>
              </a:rPr>
              <a:t>Mahalanobis distance</a:t>
            </a:r>
            <a:r>
              <a:rPr lang="en-US" altLang="en-US">
                <a:cs typeface="Calibri" panose="020F0502020204030204" pitchFamily="34" charset="0"/>
              </a:rPr>
              <a:t> – Measures distance relative to the centroid (intersection of all the variables).</a:t>
            </a:r>
          </a:p>
          <a:p>
            <a:endParaRPr lang="en-US" alt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1100182" y="1233376"/>
            <a:ext cx="22183800" cy="1113600"/>
          </a:xfrm>
          <a:prstGeom prst="rect">
            <a:avLst/>
          </a:prstGeom>
          <a:noFill/>
          <a:ln>
            <a:noFill/>
          </a:ln>
        </p:spPr>
        <p:txBody>
          <a:bodyPr spcFirstLastPara="1" vert="horz" wrap="square" lIns="182850" tIns="182850" rIns="182850" bIns="182850" numCol="1" anchor="b" anchorCtr="0" compatLnSpc="1">
            <a:prstTxWarp prst="textNoShape">
              <a:avLst/>
            </a:prstTxWarp>
            <a:noAutofit/>
          </a:bodyPr>
          <a:lstStyle/>
          <a:p>
            <a:r>
              <a:rPr lang="en-US" dirty="0"/>
              <a:t>Speakers</a:t>
            </a:r>
            <a:endParaRPr dirty="0"/>
          </a:p>
        </p:txBody>
      </p:sp>
      <p:sp>
        <p:nvSpPr>
          <p:cNvPr id="296" name="Google Shape;296;p23"/>
          <p:cNvSpPr txBox="1">
            <a:spLocks noGrp="1"/>
          </p:cNvSpPr>
          <p:nvPr>
            <p:ph type="body" idx="2"/>
          </p:nvPr>
        </p:nvSpPr>
        <p:spPr>
          <a:xfrm>
            <a:off x="5181600" y="2971800"/>
            <a:ext cx="15011400" cy="3886200"/>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r>
              <a:rPr lang="en-US" dirty="0">
                <a:solidFill>
                  <a:schemeClr val="tx1"/>
                </a:solidFill>
              </a:rPr>
              <a:t>Sridhar Alla is Co-founder &amp; CTO at </a:t>
            </a:r>
            <a:r>
              <a:rPr lang="en-US" dirty="0" err="1">
                <a:solidFill>
                  <a:schemeClr val="tx1"/>
                </a:solidFill>
              </a:rPr>
              <a:t>BlueWhale</a:t>
            </a:r>
            <a:r>
              <a:rPr lang="en-US" dirty="0">
                <a:solidFill>
                  <a:schemeClr val="tx1"/>
                </a:solidFill>
              </a:rPr>
              <a:t>, a </a:t>
            </a:r>
            <a:r>
              <a:rPr lang="en-US" dirty="0" err="1">
                <a:solidFill>
                  <a:schemeClr val="tx1"/>
                </a:solidFill>
              </a:rPr>
              <a:t>AI+BigData</a:t>
            </a:r>
            <a:r>
              <a:rPr lang="en-US" dirty="0">
                <a:solidFill>
                  <a:schemeClr val="tx1"/>
                </a:solidFill>
              </a:rPr>
              <a:t> solution provider.</a:t>
            </a:r>
          </a:p>
          <a:p>
            <a:r>
              <a:rPr lang="en-US" altLang="en-US" dirty="0">
                <a:solidFill>
                  <a:schemeClr val="tx1"/>
                </a:solidFill>
              </a:rPr>
              <a:t>Author of Beginning Anomaly Detection Using Python Deep Learning – </a:t>
            </a:r>
            <a:r>
              <a:rPr lang="en-US" altLang="en-US" dirty="0" err="1">
                <a:solidFill>
                  <a:schemeClr val="tx1"/>
                </a:solidFill>
              </a:rPr>
              <a:t>Apress</a:t>
            </a:r>
            <a:r>
              <a:rPr lang="en-US" altLang="en-US" dirty="0">
                <a:solidFill>
                  <a:schemeClr val="tx1"/>
                </a:solidFill>
              </a:rPr>
              <a:t> 2019</a:t>
            </a:r>
          </a:p>
        </p:txBody>
      </p:sp>
      <p:pic>
        <p:nvPicPr>
          <p:cNvPr id="2" name="Picture 1">
            <a:extLst>
              <a:ext uri="{FF2B5EF4-FFF2-40B4-BE49-F238E27FC236}">
                <a16:creationId xmlns:a16="http://schemas.microsoft.com/office/drawing/2014/main" id="{73B35103-0B44-4B56-A298-EA68D96D6F5B}"/>
              </a:ext>
            </a:extLst>
          </p:cNvPr>
          <p:cNvPicPr>
            <a:picLocks noChangeAspect="1"/>
          </p:cNvPicPr>
          <p:nvPr/>
        </p:nvPicPr>
        <p:blipFill>
          <a:blip r:embed="rId3"/>
          <a:stretch>
            <a:fillRect/>
          </a:stretch>
        </p:blipFill>
        <p:spPr>
          <a:xfrm>
            <a:off x="1100182" y="3048000"/>
            <a:ext cx="3733800" cy="3603206"/>
          </a:xfrm>
          <a:prstGeom prst="rect">
            <a:avLst/>
          </a:prstGeom>
        </p:spPr>
      </p:pic>
      <p:sp>
        <p:nvSpPr>
          <p:cNvPr id="7" name="Google Shape;296;p23">
            <a:extLst>
              <a:ext uri="{FF2B5EF4-FFF2-40B4-BE49-F238E27FC236}">
                <a16:creationId xmlns:a16="http://schemas.microsoft.com/office/drawing/2014/main" id="{57F6E4BF-E71C-4B9B-838B-DB56BDF09E84}"/>
              </a:ext>
            </a:extLst>
          </p:cNvPr>
          <p:cNvSpPr txBox="1">
            <a:spLocks/>
          </p:cNvSpPr>
          <p:nvPr/>
        </p:nvSpPr>
        <p:spPr bwMode="auto">
          <a:xfrm>
            <a:off x="1239385" y="8419343"/>
            <a:ext cx="14630400" cy="344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82850" tIns="182850" rIns="182850" bIns="182850" numCol="1" anchor="t" anchorCtr="0" compatLnSpc="1">
            <a:prstTxWarp prst="textNoShape">
              <a:avLst/>
            </a:prstTxWarp>
            <a:noAutofit/>
          </a:bodyPr>
          <a:lstStyle>
            <a:lvl1pPr marL="914400" marR="0" lvl="0" indent="-698500" algn="l" rtl="0" eaLnBrk="0" fontAlgn="base" hangingPunct="0">
              <a:lnSpc>
                <a:spcPct val="100000"/>
              </a:lnSpc>
              <a:spcBef>
                <a:spcPts val="1000"/>
              </a:spcBef>
              <a:spcAft>
                <a:spcPts val="0"/>
              </a:spcAft>
              <a:buClr>
                <a:schemeClr val="accent6"/>
              </a:buClr>
              <a:buSzPts val="1900"/>
              <a:buFont typeface="Arial"/>
              <a:buChar char="•"/>
              <a:defRPr sz="4800" b="0" i="0" u="none" strike="noStrike" cap="none">
                <a:solidFill>
                  <a:schemeClr val="accent6"/>
                </a:solidFill>
                <a:latin typeface="Roboto"/>
                <a:ea typeface="Roboto"/>
                <a:cs typeface="Roboto"/>
                <a:sym typeface="Roboto"/>
              </a:defRPr>
            </a:lvl1pPr>
            <a:lvl2pPr marL="1828800" marR="0" lvl="1" indent="-660400" algn="l" rtl="0" eaLnBrk="0" fontAlgn="base" hangingPunct="0">
              <a:lnSpc>
                <a:spcPct val="100000"/>
              </a:lnSpc>
              <a:spcBef>
                <a:spcPts val="800"/>
              </a:spcBef>
              <a:spcAft>
                <a:spcPts val="0"/>
              </a:spcAft>
              <a:buClr>
                <a:schemeClr val="accent6"/>
              </a:buClr>
              <a:buSzPts val="1600"/>
              <a:buFont typeface="Arial"/>
              <a:buChar char="•"/>
              <a:defRPr sz="4000" b="0" i="0" u="none" strike="noStrike" cap="none">
                <a:solidFill>
                  <a:schemeClr val="accent6"/>
                </a:solidFill>
                <a:latin typeface="Roboto"/>
                <a:ea typeface="Roboto"/>
                <a:cs typeface="Roboto"/>
                <a:sym typeface="Roboto"/>
              </a:defRPr>
            </a:lvl2pPr>
            <a:lvl3pPr marL="2743200" marR="0" lvl="2"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3pPr>
            <a:lvl4pPr marL="3657600" marR="0" lvl="3"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4pPr>
            <a:lvl5pPr marL="4572000" marR="0" lvl="4" indent="-622300" algn="l" rtl="0" eaLnBrk="0" fontAlgn="base" hangingPunct="0">
              <a:lnSpc>
                <a:spcPct val="100000"/>
              </a:lnSpc>
              <a:spcBef>
                <a:spcPts val="600"/>
              </a:spcBef>
              <a:spcAft>
                <a:spcPts val="0"/>
              </a:spcAft>
              <a:buClr>
                <a:schemeClr val="accent6"/>
              </a:buClr>
              <a:buSzPts val="1300"/>
              <a:buFont typeface="Arial"/>
              <a:buChar char="•"/>
              <a:defRPr sz="3200" b="0" i="0" u="none" strike="noStrike" cap="none">
                <a:solidFill>
                  <a:schemeClr val="accent6"/>
                </a:solidFill>
                <a:latin typeface="Roboto"/>
                <a:ea typeface="Roboto"/>
                <a:cs typeface="Roboto"/>
                <a:sym typeface="Roboto"/>
              </a:defRPr>
            </a:lvl5pPr>
            <a:lvl6pPr marL="5486400" marR="0" lvl="5"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6pPr>
            <a:lvl7pPr marL="6400800" marR="0" lvl="6"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7pPr>
            <a:lvl8pPr marL="7315200" marR="0" lvl="7"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8pPr>
            <a:lvl9pPr marL="8229600" marR="0" lvl="8" indent="-711200" algn="l" rtl="0" fontAlgn="base">
              <a:lnSpc>
                <a:spcPct val="100000"/>
              </a:lnSpc>
              <a:spcBef>
                <a:spcPts val="800"/>
              </a:spcBef>
              <a:spcAft>
                <a:spcPts val="0"/>
              </a:spcAft>
              <a:buClr>
                <a:schemeClr val="accent6"/>
              </a:buClr>
              <a:buSzPts val="2000"/>
              <a:buFont typeface="Arial"/>
              <a:buChar char="•"/>
              <a:defRPr sz="4000" b="0" i="0" u="none" strike="noStrike" cap="none">
                <a:solidFill>
                  <a:schemeClr val="accent6"/>
                </a:solidFill>
                <a:latin typeface="Roboto"/>
                <a:ea typeface="Roboto"/>
                <a:cs typeface="Roboto"/>
                <a:sym typeface="Roboto"/>
              </a:defRPr>
            </a:lvl9pPr>
          </a:lstStyle>
          <a:p>
            <a:r>
              <a:rPr lang="en-US" kern="0">
                <a:solidFill>
                  <a:schemeClr val="tx1"/>
                </a:solidFill>
              </a:rPr>
              <a:t>Syed Nasar, Solutions Architect at Cloudera. </a:t>
            </a:r>
            <a:endParaRPr lang="en-US">
              <a:solidFill>
                <a:schemeClr val="tx1"/>
              </a:solidFill>
            </a:endParaRPr>
          </a:p>
          <a:p>
            <a:r>
              <a:rPr lang="en-US" kern="0">
                <a:solidFill>
                  <a:schemeClr val="tx1"/>
                </a:solidFill>
              </a:rPr>
              <a:t>Cloudera ML Specialization Team</a:t>
            </a:r>
          </a:p>
          <a:p>
            <a:r>
              <a:rPr lang="en-US" kern="0">
                <a:solidFill>
                  <a:schemeClr val="tx1"/>
                </a:solidFill>
              </a:rPr>
              <a:t>Founder of Nashville Artificial Intelligence Society. </a:t>
            </a:r>
            <a:endParaRPr lang="en-US">
              <a:solidFill>
                <a:schemeClr val="tx1"/>
              </a:solidFill>
            </a:endParaRPr>
          </a:p>
          <a:p>
            <a:endParaRPr lang="en-US" kern="0">
              <a:solidFill>
                <a:schemeClr val="tx1"/>
              </a:solidFill>
            </a:endParaRPr>
          </a:p>
        </p:txBody>
      </p:sp>
      <p:pic>
        <p:nvPicPr>
          <p:cNvPr id="4" name="Picture 4" descr="A person looking at the camera&#10;&#10;Description generated with very high confidence">
            <a:extLst>
              <a:ext uri="{FF2B5EF4-FFF2-40B4-BE49-F238E27FC236}">
                <a16:creationId xmlns:a16="http://schemas.microsoft.com/office/drawing/2014/main" id="{4A326384-672F-48A0-99EB-319F31674B22}"/>
              </a:ext>
            </a:extLst>
          </p:cNvPr>
          <p:cNvPicPr>
            <a:picLocks noChangeAspect="1"/>
          </p:cNvPicPr>
          <p:nvPr/>
        </p:nvPicPr>
        <p:blipFill>
          <a:blip r:embed="rId4"/>
          <a:stretch>
            <a:fillRect/>
          </a:stretch>
        </p:blipFill>
        <p:spPr>
          <a:xfrm>
            <a:off x="19103602" y="7242364"/>
            <a:ext cx="3152632" cy="3522444"/>
          </a:xfrm>
          <a:prstGeom prst="rect">
            <a:avLst/>
          </a:prstGeom>
        </p:spPr>
      </p:pic>
      <p:sp>
        <p:nvSpPr>
          <p:cNvPr id="6" name="TextBox 5">
            <a:extLst>
              <a:ext uri="{FF2B5EF4-FFF2-40B4-BE49-F238E27FC236}">
                <a16:creationId xmlns:a16="http://schemas.microsoft.com/office/drawing/2014/main" id="{F314D8C5-53BC-4213-BC61-1238A62A9621}"/>
              </a:ext>
            </a:extLst>
          </p:cNvPr>
          <p:cNvSpPr txBox="1"/>
          <p:nvPr/>
        </p:nvSpPr>
        <p:spPr>
          <a:xfrm>
            <a:off x="19631339" y="10932699"/>
            <a:ext cx="2561230"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latin typeface="Gill Sans"/>
                <a:ea typeface="ヒラギノ角ゴ ProN W3"/>
              </a:rPr>
              <a:t>@</a:t>
            </a:r>
            <a:r>
              <a:rPr lang="en-US" sz="3200" err="1">
                <a:latin typeface="Gill Sans"/>
                <a:ea typeface="ヒラギノ角ゴ ProN W3"/>
              </a:rPr>
              <a:t>techmazed</a:t>
            </a:r>
            <a:endParaRPr lang="en-US" sz="3200" err="1">
              <a:latin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5BEE1BDE-A064-4A02-9092-A651E6E1D75F}"/>
              </a:ext>
            </a:extLst>
          </p:cNvPr>
          <p:cNvSpPr>
            <a:spLocks noGrp="1" noChangeArrowheads="1"/>
          </p:cNvSpPr>
          <p:nvPr>
            <p:ph type="title"/>
          </p:nvPr>
        </p:nvSpPr>
        <p:spPr/>
        <p:txBody>
          <a:bodyPr/>
          <a:lstStyle/>
          <a:p>
            <a:r>
              <a:rPr lang="en-US" altLang="en-US" b="1">
                <a:cs typeface="Calibri Light" panose="020F0302020204030204" pitchFamily="34" charset="0"/>
              </a:rPr>
              <a:t>Isolation Forest</a:t>
            </a:r>
            <a:endParaRPr lang="en-US" altLang="en-US"/>
          </a:p>
        </p:txBody>
      </p:sp>
      <p:sp>
        <p:nvSpPr>
          <p:cNvPr id="11267" name="Content Placeholder 2">
            <a:extLst>
              <a:ext uri="{FF2B5EF4-FFF2-40B4-BE49-F238E27FC236}">
                <a16:creationId xmlns:a16="http://schemas.microsoft.com/office/drawing/2014/main" id="{697C4BA5-25CD-4CCC-B5B7-9708F193154D}"/>
              </a:ext>
            </a:extLst>
          </p:cNvPr>
          <p:cNvSpPr>
            <a:spLocks noGrp="1" noChangeArrowheads="1"/>
          </p:cNvSpPr>
          <p:nvPr>
            <p:ph idx="1"/>
          </p:nvPr>
        </p:nvSpPr>
        <p:spPr/>
        <p:txBody>
          <a:bodyPr/>
          <a:lstStyle/>
          <a:p>
            <a:r>
              <a:rPr lang="en-US" altLang="en-US">
                <a:cs typeface="Calibri" panose="020F0502020204030204" pitchFamily="34" charset="0"/>
              </a:rPr>
              <a:t>Recursively partitions the data using a tree structure. </a:t>
            </a:r>
          </a:p>
          <a:p>
            <a:r>
              <a:rPr lang="en-US" altLang="en-US">
                <a:cs typeface="Calibri" panose="020F0502020204030204" pitchFamily="34" charset="0"/>
              </a:rPr>
              <a:t>The distance from the node to the root can be used as a measure of normality.</a:t>
            </a:r>
          </a:p>
          <a:p>
            <a:r>
              <a:rPr lang="en-US" altLang="en-US">
                <a:cs typeface="Calibri" panose="020F0502020204030204" pitchFamily="34" charset="0"/>
              </a:rPr>
              <a:t>Following that premise, when a collection of trees produce noticeably short paths for a certain data point, it is much more likely to be an anomaly. </a:t>
            </a:r>
          </a:p>
          <a:p>
            <a:r>
              <a:rPr lang="en-US" altLang="en-US">
                <a:cs typeface="Calibri" panose="020F0502020204030204" pitchFamily="34" charset="0"/>
              </a:rPr>
              <a:t>In general, anomalies tend to have the shortest path length because less partitions are needed to isolate them. Meanwhile, normal data requires more partitions to become isolated, hence they have longer path lengths to the root. </a:t>
            </a:r>
          </a:p>
          <a:p>
            <a:endParaRPr lang="en-US" alt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37244697-BD17-41AB-B820-0DD1C4EC4DE3}"/>
              </a:ext>
            </a:extLst>
          </p:cNvPr>
          <p:cNvSpPr>
            <a:spLocks noGrp="1" noChangeArrowheads="1"/>
          </p:cNvSpPr>
          <p:nvPr>
            <p:ph type="title"/>
          </p:nvPr>
        </p:nvSpPr>
        <p:spPr/>
        <p:txBody>
          <a:bodyPr/>
          <a:lstStyle/>
          <a:p>
            <a:r>
              <a:rPr lang="en-US" altLang="en-US" b="1">
                <a:cs typeface="Calibri Light" panose="020F0302020204030204" pitchFamily="34" charset="0"/>
              </a:rPr>
              <a:t>Isolation Forest</a:t>
            </a:r>
            <a:endParaRPr lang="en-US" altLang="en-US"/>
          </a:p>
        </p:txBody>
      </p:sp>
      <p:sp>
        <p:nvSpPr>
          <p:cNvPr id="12291" name="Content Placeholder 2">
            <a:extLst>
              <a:ext uri="{FF2B5EF4-FFF2-40B4-BE49-F238E27FC236}">
                <a16:creationId xmlns:a16="http://schemas.microsoft.com/office/drawing/2014/main" id="{24D3846B-AE95-4946-85F1-4B689F31DBA9}"/>
              </a:ext>
            </a:extLst>
          </p:cNvPr>
          <p:cNvSpPr>
            <a:spLocks noGrp="1" noChangeArrowheads="1"/>
          </p:cNvSpPr>
          <p:nvPr>
            <p:ph idx="1"/>
          </p:nvPr>
        </p:nvSpPr>
        <p:spPr/>
        <p:txBody>
          <a:bodyPr/>
          <a:lstStyle/>
          <a:p>
            <a:r>
              <a:rPr lang="en-US" altLang="en-US">
                <a:cs typeface="Calibri" panose="020F0502020204030204" pitchFamily="34" charset="0"/>
              </a:rPr>
              <a:t>From this graph of an isolation forest, the general trend of anomalous data being closer to the root node can be observed.</a:t>
            </a:r>
          </a:p>
          <a:p>
            <a:endParaRPr lang="en-US" altLang="en-US"/>
          </a:p>
        </p:txBody>
      </p:sp>
      <p:pic>
        <p:nvPicPr>
          <p:cNvPr id="12292" name="Picture 4" descr="A close up of a map&#10;&#10;Description generated with very high confidence">
            <a:extLst>
              <a:ext uri="{FF2B5EF4-FFF2-40B4-BE49-F238E27FC236}">
                <a16:creationId xmlns:a16="http://schemas.microsoft.com/office/drawing/2014/main" id="{78FCAA72-0E2A-4F59-A943-7432D68F8A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733800"/>
            <a:ext cx="18232438"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4">
            <a:extLst>
              <a:ext uri="{FF2B5EF4-FFF2-40B4-BE49-F238E27FC236}">
                <a16:creationId xmlns:a16="http://schemas.microsoft.com/office/drawing/2014/main" id="{51329159-B5A2-4D30-B40B-4AC4DB28099C}"/>
              </a:ext>
            </a:extLst>
          </p:cNvPr>
          <p:cNvSpPr txBox="1">
            <a:spLocks noChangeArrowheads="1"/>
          </p:cNvSpPr>
          <p:nvPr/>
        </p:nvSpPr>
        <p:spPr bwMode="auto">
          <a:xfrm>
            <a:off x="3962400" y="4038600"/>
            <a:ext cx="11582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pitchFamily="6" charset="0"/>
                <a:ea typeface="ヒラギノ角ゴ ProN W3" pitchFamily="6" charset="-128"/>
                <a:sym typeface="Gill Sans" pitchFamily="6" charset="0"/>
              </a:defRPr>
            </a:lvl1pPr>
            <a:lvl2pPr marL="742950" indent="-285750">
              <a:defRPr sz="11200">
                <a:solidFill>
                  <a:srgbClr val="000000"/>
                </a:solidFill>
                <a:latin typeface="Gill Sans" pitchFamily="6" charset="0"/>
                <a:ea typeface="ヒラギノ角ゴ ProN W3" pitchFamily="6" charset="-128"/>
                <a:sym typeface="Gill Sans" pitchFamily="6" charset="0"/>
              </a:defRPr>
            </a:lvl2pPr>
            <a:lvl3pPr marL="1143000" indent="-228600">
              <a:defRPr sz="11200">
                <a:solidFill>
                  <a:srgbClr val="000000"/>
                </a:solidFill>
                <a:latin typeface="Gill Sans" pitchFamily="6" charset="0"/>
                <a:ea typeface="ヒラギノ角ゴ ProN W3" pitchFamily="6" charset="-128"/>
                <a:sym typeface="Gill Sans" pitchFamily="6" charset="0"/>
              </a:defRPr>
            </a:lvl3pPr>
            <a:lvl4pPr marL="1600200" indent="-228600">
              <a:defRPr sz="11200">
                <a:solidFill>
                  <a:srgbClr val="000000"/>
                </a:solidFill>
                <a:latin typeface="Gill Sans" pitchFamily="6" charset="0"/>
                <a:ea typeface="ヒラギノ角ゴ ProN W3" pitchFamily="6" charset="-128"/>
                <a:sym typeface="Gill Sans" pitchFamily="6" charset="0"/>
              </a:defRPr>
            </a:lvl4pPr>
            <a:lvl5pPr marL="2057400" indent="-228600">
              <a:defRPr sz="11200">
                <a:solidFill>
                  <a:srgbClr val="000000"/>
                </a:solidFill>
                <a:latin typeface="Gill Sans" pitchFamily="6" charset="0"/>
                <a:ea typeface="ヒラギノ角ゴ ProN W3" pitchFamily="6" charset="-128"/>
                <a:sym typeface="Gill Sans" pitchFamily="6" charset="0"/>
              </a:defRPr>
            </a:lvl5pPr>
            <a:lvl6pPr marL="2514600" indent="-228600" eaLnBrk="0" fontAlgn="base" hangingPunct="0">
              <a:spcBef>
                <a:spcPct val="0"/>
              </a:spcBef>
              <a:spcAft>
                <a:spcPct val="0"/>
              </a:spcAft>
              <a:defRPr sz="11200">
                <a:solidFill>
                  <a:srgbClr val="000000"/>
                </a:solidFill>
                <a:latin typeface="Gill Sans" pitchFamily="6" charset="0"/>
                <a:ea typeface="ヒラギノ角ゴ ProN W3" pitchFamily="6" charset="-128"/>
                <a:sym typeface="Gill Sans" pitchFamily="6" charset="0"/>
              </a:defRPr>
            </a:lvl6pPr>
            <a:lvl7pPr marL="2971800" indent="-228600" eaLnBrk="0" fontAlgn="base" hangingPunct="0">
              <a:spcBef>
                <a:spcPct val="0"/>
              </a:spcBef>
              <a:spcAft>
                <a:spcPct val="0"/>
              </a:spcAft>
              <a:defRPr sz="11200">
                <a:solidFill>
                  <a:srgbClr val="000000"/>
                </a:solidFill>
                <a:latin typeface="Gill Sans" pitchFamily="6" charset="0"/>
                <a:ea typeface="ヒラギノ角ゴ ProN W3" pitchFamily="6" charset="-128"/>
                <a:sym typeface="Gill Sans" pitchFamily="6" charset="0"/>
              </a:defRPr>
            </a:lvl7pPr>
            <a:lvl8pPr marL="3429000" indent="-228600" eaLnBrk="0" fontAlgn="base" hangingPunct="0">
              <a:spcBef>
                <a:spcPct val="0"/>
              </a:spcBef>
              <a:spcAft>
                <a:spcPct val="0"/>
              </a:spcAft>
              <a:defRPr sz="11200">
                <a:solidFill>
                  <a:srgbClr val="000000"/>
                </a:solidFill>
                <a:latin typeface="Gill Sans" pitchFamily="6" charset="0"/>
                <a:ea typeface="ヒラギノ角ゴ ProN W3" pitchFamily="6" charset="-128"/>
                <a:sym typeface="Gill Sans" pitchFamily="6" charset="0"/>
              </a:defRPr>
            </a:lvl8pPr>
            <a:lvl9pPr marL="3886200" indent="-228600" eaLnBrk="0" fontAlgn="base" hangingPunct="0">
              <a:spcBef>
                <a:spcPct val="0"/>
              </a:spcBef>
              <a:spcAft>
                <a:spcPct val="0"/>
              </a:spcAft>
              <a:defRPr sz="11200">
                <a:solidFill>
                  <a:srgbClr val="000000"/>
                </a:solidFill>
                <a:latin typeface="Gill Sans" pitchFamily="6" charset="0"/>
                <a:ea typeface="ヒラギノ角ゴ ProN W3" pitchFamily="6" charset="-128"/>
                <a:sym typeface="Gill Sans" pitchFamily="6" charset="0"/>
              </a:defRPr>
            </a:lvl9pPr>
          </a:lstStyle>
          <a:p>
            <a:r>
              <a:rPr lang="en-US" altLang="en-US" sz="1200"/>
              <a:t>Image credits: https://pubs.rsc.org/en/Image/Get?imageInfo.ImageType=GA&amp;imageInfo.ImageIdentifier.ManuscriptID=C6AY01574C</a:t>
            </a:r>
            <a:endParaRPr lang="en-US" altLang="en-US" sz="1200">
              <a:cs typeface="Calibri" panose="020F0502020204030204" pitchFamily="34" charset="0"/>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EAA23EB6-A465-41F9-99B4-3CCB7D8CFB93}"/>
              </a:ext>
            </a:extLst>
          </p:cNvPr>
          <p:cNvSpPr>
            <a:spLocks noGrp="1" noChangeArrowheads="1"/>
          </p:cNvSpPr>
          <p:nvPr>
            <p:ph type="title"/>
          </p:nvPr>
        </p:nvSpPr>
        <p:spPr/>
        <p:txBody>
          <a:bodyPr/>
          <a:lstStyle/>
          <a:p>
            <a:r>
              <a:rPr lang="en-US" altLang="en-US" b="1">
                <a:cs typeface="Calibri Light" panose="020F0302020204030204" pitchFamily="34" charset="0"/>
              </a:rPr>
              <a:t>One-Class SVM</a:t>
            </a:r>
            <a:endParaRPr lang="en-US" altLang="en-US"/>
          </a:p>
        </p:txBody>
      </p:sp>
      <p:sp>
        <p:nvSpPr>
          <p:cNvPr id="14339" name="Content Placeholder 2">
            <a:extLst>
              <a:ext uri="{FF2B5EF4-FFF2-40B4-BE49-F238E27FC236}">
                <a16:creationId xmlns:a16="http://schemas.microsoft.com/office/drawing/2014/main" id="{D5EF955F-549E-4A85-BAEF-53BE05040A20}"/>
              </a:ext>
            </a:extLst>
          </p:cNvPr>
          <p:cNvSpPr>
            <a:spLocks noGrp="1" noChangeArrowheads="1"/>
          </p:cNvSpPr>
          <p:nvPr>
            <p:ph idx="1"/>
          </p:nvPr>
        </p:nvSpPr>
        <p:spPr/>
        <p:txBody>
          <a:bodyPr/>
          <a:lstStyle/>
          <a:p>
            <a:r>
              <a:rPr lang="en-US" altLang="en-US">
                <a:cs typeface="Calibri" panose="020F0502020204030204" pitchFamily="34" charset="0"/>
              </a:rPr>
              <a:t>Support vector machine model adapted to train on only one class, which in this case is the normal class. </a:t>
            </a:r>
          </a:p>
          <a:p>
            <a:r>
              <a:rPr lang="en-US" altLang="en-US">
                <a:cs typeface="Calibri" panose="020F0502020204030204" pitchFamily="34" charset="0"/>
              </a:rPr>
              <a:t>After being trained only on normal data, the SVM can be used for the task of novelty detection to classify a new data point as normal or as an anomaly. </a:t>
            </a:r>
          </a:p>
          <a:p>
            <a:r>
              <a:rPr lang="en-US" altLang="en-US">
                <a:cs typeface="Calibri" panose="020F0502020204030204" pitchFamily="34" charset="0"/>
              </a:rPr>
              <a:t>Training is about learning the frontier. Any points within the space enclosed by the frontier can be considered normal, while points that lie outside that space can be stated to be anomalous.</a:t>
            </a:r>
          </a:p>
          <a:p>
            <a:endParaRPr lang="en-US" alt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0F561629-0FC0-4EBA-B291-435E578B3AB0}"/>
              </a:ext>
            </a:extLst>
          </p:cNvPr>
          <p:cNvSpPr>
            <a:spLocks noGrp="1" noChangeArrowheads="1"/>
          </p:cNvSpPr>
          <p:nvPr>
            <p:ph type="title"/>
          </p:nvPr>
        </p:nvSpPr>
        <p:spPr/>
        <p:txBody>
          <a:bodyPr/>
          <a:lstStyle/>
          <a:p>
            <a:r>
              <a:rPr lang="en-US" altLang="en-US" b="1">
                <a:cs typeface="Calibri Light" panose="020F0302020204030204" pitchFamily="34" charset="0"/>
              </a:rPr>
              <a:t>One-Class SVM</a:t>
            </a:r>
            <a:endParaRPr lang="en-US" altLang="en-US"/>
          </a:p>
        </p:txBody>
      </p:sp>
      <p:sp>
        <p:nvSpPr>
          <p:cNvPr id="15363" name="Content Placeholder 2">
            <a:extLst>
              <a:ext uri="{FF2B5EF4-FFF2-40B4-BE49-F238E27FC236}">
                <a16:creationId xmlns:a16="http://schemas.microsoft.com/office/drawing/2014/main" id="{CDCB08D7-C348-4306-AFA0-81C1A9D04793}"/>
              </a:ext>
            </a:extLst>
          </p:cNvPr>
          <p:cNvSpPr>
            <a:spLocks noGrp="1" noChangeArrowheads="1"/>
          </p:cNvSpPr>
          <p:nvPr>
            <p:ph idx="1"/>
          </p:nvPr>
        </p:nvSpPr>
        <p:spPr/>
        <p:txBody>
          <a:bodyPr/>
          <a:lstStyle/>
          <a:p>
            <a:r>
              <a:rPr lang="en-US" altLang="en-US">
                <a:cs typeface="Calibri" panose="020F0502020204030204" pitchFamily="34" charset="0"/>
              </a:rPr>
              <a:t>From this graph, the learned frontier boundaries of the one-class SVM can be observed. With the frontiers approximating the training data set, predictions of new data points either lie inside or outisde the boundary. </a:t>
            </a:r>
          </a:p>
          <a:p>
            <a:endParaRPr lang="en-US" altLang="en-US"/>
          </a:p>
        </p:txBody>
      </p:sp>
      <p:pic>
        <p:nvPicPr>
          <p:cNvPr id="15364" name="Picture 4" descr="A picture containing text&#10;&#10;Description generated with very high confidence">
            <a:extLst>
              <a:ext uri="{FF2B5EF4-FFF2-40B4-BE49-F238E27FC236}">
                <a16:creationId xmlns:a16="http://schemas.microsoft.com/office/drawing/2014/main" id="{4D37894A-A2B7-4355-B109-A431CA795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3505200"/>
            <a:ext cx="10591800" cy="794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3F6C5E14-0076-4F1C-9B72-37DDB2168C3B}"/>
              </a:ext>
            </a:extLst>
          </p:cNvPr>
          <p:cNvSpPr>
            <a:spLocks noGrp="1" noChangeArrowheads="1"/>
          </p:cNvSpPr>
          <p:nvPr>
            <p:ph type="title"/>
          </p:nvPr>
        </p:nvSpPr>
        <p:spPr/>
        <p:txBody>
          <a:bodyPr/>
          <a:lstStyle/>
          <a:p>
            <a:r>
              <a:rPr lang="en-US" altLang="en-US" b="1">
                <a:cs typeface="Calibri Light" panose="020F0302020204030204" pitchFamily="34" charset="0"/>
              </a:rPr>
              <a:t>Mahalanobis Distance Ranked Algorithms</a:t>
            </a:r>
            <a:endParaRPr lang="en-US" altLang="en-US"/>
          </a:p>
        </p:txBody>
      </p:sp>
      <p:sp>
        <p:nvSpPr>
          <p:cNvPr id="17411" name="Content Placeholder 2">
            <a:extLst>
              <a:ext uri="{FF2B5EF4-FFF2-40B4-BE49-F238E27FC236}">
                <a16:creationId xmlns:a16="http://schemas.microsoft.com/office/drawing/2014/main" id="{A1BE3E9E-A6EA-483D-A6D8-134B4BDE5FFA}"/>
              </a:ext>
            </a:extLst>
          </p:cNvPr>
          <p:cNvSpPr>
            <a:spLocks noGrp="1" noChangeArrowheads="1"/>
          </p:cNvSpPr>
          <p:nvPr>
            <p:ph idx="1"/>
          </p:nvPr>
        </p:nvSpPr>
        <p:spPr/>
        <p:txBody>
          <a:bodyPr/>
          <a:lstStyle/>
          <a:p>
            <a:r>
              <a:rPr lang="en-US" altLang="en-US">
                <a:cs typeface="Calibri" panose="020F0502020204030204" pitchFamily="34" charset="0"/>
              </a:rPr>
              <a:t>Mahalanobis distance is the distance between a data point and the centroid, the point where the means from all variables intersect. </a:t>
            </a:r>
          </a:p>
          <a:p>
            <a:r>
              <a:rPr lang="en-US" altLang="en-US">
                <a:cs typeface="Calibri" panose="020F0502020204030204" pitchFamily="34" charset="0"/>
              </a:rPr>
              <a:t>After being trained only on normal data, the SVM can be used for the task of novelty detection to classify a new data point as normal or as an anomaly. </a:t>
            </a:r>
          </a:p>
          <a:p>
            <a:r>
              <a:rPr lang="en-US" altLang="en-US">
                <a:cs typeface="Calibri" panose="020F0502020204030204" pitchFamily="34" charset="0"/>
              </a:rPr>
              <a:t>Training is about learning the frontier. Any points within the space enclosed by the frontier can be considered normal, while points that lie outside that space can be stated to be anomalous.</a:t>
            </a:r>
          </a:p>
          <a:p>
            <a:endParaRPr lang="en-US"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DC3BE889-1C3E-46A3-A498-2DFF4EFA0C83}"/>
              </a:ext>
            </a:extLst>
          </p:cNvPr>
          <p:cNvSpPr>
            <a:spLocks noGrp="1" noChangeArrowheads="1"/>
          </p:cNvSpPr>
          <p:nvPr>
            <p:ph type="title"/>
          </p:nvPr>
        </p:nvSpPr>
        <p:spPr/>
        <p:txBody>
          <a:bodyPr/>
          <a:lstStyle/>
          <a:p>
            <a:r>
              <a:rPr lang="en-US" altLang="en-US" b="1">
                <a:cs typeface="Calibri Light" panose="020F0302020204030204" pitchFamily="34" charset="0"/>
              </a:rPr>
              <a:t>Mahalanobis Distance Ranked Algorithms</a:t>
            </a:r>
            <a:br>
              <a:rPr lang="en-US" altLang="en-US">
                <a:cs typeface="Calibri Light" panose="020F0302020204030204" pitchFamily="34" charset="0"/>
              </a:rPr>
            </a:br>
            <a:endParaRPr lang="en-US" altLang="en-US"/>
          </a:p>
        </p:txBody>
      </p:sp>
      <p:sp>
        <p:nvSpPr>
          <p:cNvPr id="18435" name="Content Placeholder 2">
            <a:extLst>
              <a:ext uri="{FF2B5EF4-FFF2-40B4-BE49-F238E27FC236}">
                <a16:creationId xmlns:a16="http://schemas.microsoft.com/office/drawing/2014/main" id="{B81BACFF-90A7-4FF6-AE4A-3B2F4A5B68F6}"/>
              </a:ext>
            </a:extLst>
          </p:cNvPr>
          <p:cNvSpPr>
            <a:spLocks noGrp="1" noChangeArrowheads="1"/>
          </p:cNvSpPr>
          <p:nvPr>
            <p:ph idx="1"/>
          </p:nvPr>
        </p:nvSpPr>
        <p:spPr/>
        <p:txBody>
          <a:bodyPr/>
          <a:lstStyle/>
          <a:p>
            <a:r>
              <a:rPr lang="en-US" altLang="en-US">
                <a:cs typeface="Calibri" panose="020F0502020204030204" pitchFamily="34" charset="0"/>
              </a:rPr>
              <a:t>Calculation of the Mahalanobis distance is shown here in the graph. In two dimensions, it is simply the Euclidean distance between a given point and the centroid of the distribution. This same concept can be extended to multiple dimensions.</a:t>
            </a:r>
          </a:p>
          <a:p>
            <a:endParaRPr lang="en-US" altLang="en-US"/>
          </a:p>
        </p:txBody>
      </p:sp>
      <p:pic>
        <p:nvPicPr>
          <p:cNvPr id="18436" name="Picture 4" descr="A close up of a map&#10;&#10;Description generated with very high confidence">
            <a:extLst>
              <a:ext uri="{FF2B5EF4-FFF2-40B4-BE49-F238E27FC236}">
                <a16:creationId xmlns:a16="http://schemas.microsoft.com/office/drawing/2014/main" id="{569B981E-2A43-4193-8BF5-6EDF9E1A3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4114800"/>
            <a:ext cx="12420600" cy="776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FD23E5C-D08C-432B-9C94-89F5559468D6}"/>
              </a:ext>
            </a:extLst>
          </p:cNvPr>
          <p:cNvSpPr>
            <a:spLocks noGrp="1" noChangeArrowheads="1"/>
          </p:cNvSpPr>
          <p:nvPr>
            <p:ph type="title"/>
          </p:nvPr>
        </p:nvSpPr>
        <p:spPr/>
        <p:txBody>
          <a:bodyPr/>
          <a:lstStyle/>
          <a:p>
            <a:r>
              <a:rPr lang="en-US" altLang="en-US">
                <a:cs typeface="Calibri Light" panose="020F0302020204030204" pitchFamily="34" charset="0"/>
              </a:rPr>
              <a:t>Deep Learning techniques</a:t>
            </a:r>
            <a:endParaRPr lang="en-US" altLang="en-US"/>
          </a:p>
        </p:txBody>
      </p:sp>
      <p:sp>
        <p:nvSpPr>
          <p:cNvPr id="19459" name="Content Placeholder 2">
            <a:extLst>
              <a:ext uri="{FF2B5EF4-FFF2-40B4-BE49-F238E27FC236}">
                <a16:creationId xmlns:a16="http://schemas.microsoft.com/office/drawing/2014/main" id="{D0DCDD5C-6E12-4EF1-8262-E8EB21A7857A}"/>
              </a:ext>
            </a:extLst>
          </p:cNvPr>
          <p:cNvSpPr>
            <a:spLocks noGrp="1" noChangeArrowheads="1"/>
          </p:cNvSpPr>
          <p:nvPr>
            <p:ph idx="1"/>
          </p:nvPr>
        </p:nvSpPr>
        <p:spPr/>
        <p:txBody>
          <a:bodyPr/>
          <a:lstStyle/>
          <a:p>
            <a:r>
              <a:rPr lang="en-US" altLang="en-US" b="1" dirty="0">
                <a:cs typeface="Calibri" panose="020F0502020204030204" pitchFamily="34" charset="0"/>
              </a:rPr>
              <a:t>Autoencoders – </a:t>
            </a:r>
            <a:r>
              <a:rPr lang="en-US" altLang="en-US" dirty="0">
                <a:cs typeface="Calibri" panose="020F0502020204030204" pitchFamily="34" charset="0"/>
              </a:rPr>
              <a:t>Commonly used in semi-supervised learning, and is the core structure for unsupervised deep learning algorithms. Compresses the training data and learns to reconstruct the original data from this encoded representation. Variations known as denoising autoencoders and variational autoencoders can also be applied to anomaly detection. </a:t>
            </a:r>
          </a:p>
          <a:p>
            <a:r>
              <a:rPr lang="en-US" altLang="en-US" b="1" dirty="0">
                <a:cs typeface="Calibri" panose="020F0502020204030204" pitchFamily="34" charset="0"/>
              </a:rPr>
              <a:t>LSTM / RNNs – </a:t>
            </a:r>
            <a:r>
              <a:rPr lang="en-US" altLang="en-US" dirty="0">
                <a:cs typeface="Calibri" panose="020F0502020204030204" pitchFamily="34" charset="0"/>
              </a:rPr>
              <a:t>For any data involving sequences or a time-series, LSTMs and RNNs are ideal. Can be built following an autoencoder architecture to allow for unsupervised anomaly detection. </a:t>
            </a:r>
          </a:p>
          <a:p>
            <a:r>
              <a:rPr lang="en-US" altLang="en-US" b="1" dirty="0">
                <a:cs typeface="Calibri" panose="020F0502020204030204" pitchFamily="34" charset="0"/>
              </a:rPr>
              <a:t>Temporal Convolutional Network – </a:t>
            </a:r>
            <a:r>
              <a:rPr lang="en-US" altLang="en-US" dirty="0">
                <a:cs typeface="Calibri" panose="020F0502020204030204" pitchFamily="34" charset="0"/>
              </a:rPr>
              <a:t>A</a:t>
            </a:r>
            <a:r>
              <a:rPr lang="en-US" altLang="en-US" b="1" dirty="0">
                <a:cs typeface="Calibri" panose="020F0502020204030204" pitchFamily="34" charset="0"/>
              </a:rPr>
              <a:t> </a:t>
            </a:r>
            <a:r>
              <a:rPr lang="en-US" altLang="en-US" dirty="0">
                <a:cs typeface="Calibri" panose="020F0502020204030204" pitchFamily="34" charset="0"/>
              </a:rPr>
              <a:t>relatively new architecture that shows great potential in applications to problems involving sequential data. Can be used to detect anomalies in image data. </a:t>
            </a:r>
          </a:p>
          <a:p>
            <a:r>
              <a:rPr lang="en-US" altLang="en-US" b="1" dirty="0">
                <a:cs typeface="Calibri" panose="020F0502020204030204" pitchFamily="34" charset="0"/>
              </a:rPr>
              <a:t>Boltzmann Machines – </a:t>
            </a:r>
            <a:r>
              <a:rPr lang="en-US" altLang="en-US" dirty="0">
                <a:cs typeface="Calibri" panose="020F0502020204030204" pitchFamily="34" charset="0"/>
              </a:rPr>
              <a:t>Several types of </a:t>
            </a:r>
            <a:r>
              <a:rPr lang="en-US" altLang="en-US" dirty="0" err="1">
                <a:cs typeface="Calibri" panose="020F0502020204030204" pitchFamily="34" charset="0"/>
              </a:rPr>
              <a:t>boltzmann</a:t>
            </a:r>
            <a:r>
              <a:rPr lang="en-US" altLang="en-US" dirty="0">
                <a:cs typeface="Calibri" panose="020F0502020204030204" pitchFamily="34" charset="0"/>
              </a:rPr>
              <a:t> machines including restricted </a:t>
            </a:r>
            <a:r>
              <a:rPr lang="en-US" altLang="en-US" dirty="0" err="1">
                <a:cs typeface="Calibri" panose="020F0502020204030204" pitchFamily="34" charset="0"/>
              </a:rPr>
              <a:t>boltzmann</a:t>
            </a:r>
            <a:r>
              <a:rPr lang="en-US" altLang="en-US" dirty="0">
                <a:cs typeface="Calibri" panose="020F0502020204030204" pitchFamily="34" charset="0"/>
              </a:rPr>
              <a:t> machines, deep </a:t>
            </a:r>
            <a:r>
              <a:rPr lang="en-US" altLang="en-US" dirty="0" err="1">
                <a:cs typeface="Calibri" panose="020F0502020204030204" pitchFamily="34" charset="0"/>
              </a:rPr>
              <a:t>boltzmann</a:t>
            </a:r>
            <a:r>
              <a:rPr lang="en-US" altLang="en-US" dirty="0">
                <a:cs typeface="Calibri" panose="020F0502020204030204" pitchFamily="34" charset="0"/>
              </a:rPr>
              <a:t> machines and deep belief networks can all be applied to anomaly detection. </a:t>
            </a:r>
          </a:p>
          <a:p>
            <a:endParaRPr lang="en-US" altLang="en-US" dirty="0">
              <a:cs typeface="Calibri" panose="020F0502020204030204" pitchFamily="34" charset="0"/>
            </a:endParaRPr>
          </a:p>
          <a:p>
            <a:endParaRPr lang="en-US" altLang="en-US" dirty="0"/>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6E82F409-EFE2-47E3-B430-9034414E1F4D}"/>
              </a:ext>
            </a:extLst>
          </p:cNvPr>
          <p:cNvSpPr>
            <a:spLocks noGrp="1" noChangeArrowheads="1"/>
          </p:cNvSpPr>
          <p:nvPr>
            <p:ph type="title"/>
          </p:nvPr>
        </p:nvSpPr>
        <p:spPr/>
        <p:txBody>
          <a:bodyPr/>
          <a:lstStyle/>
          <a:p>
            <a:r>
              <a:rPr lang="en-US" altLang="en-US" b="1">
                <a:cs typeface="Calibri Light" panose="020F0302020204030204" pitchFamily="34" charset="0"/>
              </a:rPr>
              <a:t>Autoencoders</a:t>
            </a:r>
            <a:endParaRPr lang="en-US" altLang="en-US"/>
          </a:p>
        </p:txBody>
      </p:sp>
      <p:sp>
        <p:nvSpPr>
          <p:cNvPr id="20483" name="Content Placeholder 2">
            <a:extLst>
              <a:ext uri="{FF2B5EF4-FFF2-40B4-BE49-F238E27FC236}">
                <a16:creationId xmlns:a16="http://schemas.microsoft.com/office/drawing/2014/main" id="{9AEB0777-6A15-44D6-A738-3392C7422E5F}"/>
              </a:ext>
            </a:extLst>
          </p:cNvPr>
          <p:cNvSpPr>
            <a:spLocks noGrp="1" noChangeArrowheads="1"/>
          </p:cNvSpPr>
          <p:nvPr>
            <p:ph idx="1"/>
          </p:nvPr>
        </p:nvSpPr>
        <p:spPr/>
        <p:txBody>
          <a:bodyPr/>
          <a:lstStyle/>
          <a:p>
            <a:r>
              <a:rPr lang="en-US" altLang="en-US">
                <a:cs typeface="Calibri" panose="020F0502020204030204" pitchFamily="34" charset="0"/>
              </a:rPr>
              <a:t>Learns efficient data encodings in an unsupervised manner. Essentially compresses the input data and decompresses it in an attempt to reconstruct the data as accurately as possible. </a:t>
            </a:r>
          </a:p>
          <a:p>
            <a:r>
              <a:rPr lang="en-US" altLang="en-US">
                <a:cs typeface="Calibri" panose="020F0502020204030204" pitchFamily="34" charset="0"/>
              </a:rPr>
              <a:t>There are a variety of approaches to anomaly detection with autoencoders. One example would be a semi-supervised approach to novelty detection in which the model is trained only on normal data. When generating predictions on new points, normal data would be classified based on low reconstruction errors. On the other hand, anomalies would result in high reconstruction errors. </a:t>
            </a:r>
          </a:p>
          <a:p>
            <a:r>
              <a:rPr lang="en-US" altLang="en-US">
                <a:cs typeface="Calibri" panose="020F0502020204030204" pitchFamily="34" charset="0"/>
              </a:rPr>
              <a:t>In unsupervised anomaly detection using a variation autoencoder for example, anomalies would be predicted based on an anomaly score calculated from the probability of seeing such a data point x on a probability distribution p(x).</a:t>
            </a:r>
          </a:p>
          <a:p>
            <a:r>
              <a:rPr lang="en-US" altLang="en-US">
                <a:cs typeface="Calibri" panose="020F0502020204030204" pitchFamily="34" charset="0"/>
              </a:rPr>
              <a:t>For denoising autoencoders, they can be trained on noisy samples given the corresponding noiseless sample as the output. This way, anomalies as well as the channels causing the error can clearly be identified. </a:t>
            </a:r>
          </a:p>
          <a:p>
            <a:endParaRPr lang="en-US" alt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FB9B91DC-6F9F-4511-B14E-82A67F910A81}"/>
              </a:ext>
            </a:extLst>
          </p:cNvPr>
          <p:cNvSpPr>
            <a:spLocks noGrp="1" noChangeArrowheads="1"/>
          </p:cNvSpPr>
          <p:nvPr>
            <p:ph type="title"/>
          </p:nvPr>
        </p:nvSpPr>
        <p:spPr/>
        <p:txBody>
          <a:bodyPr/>
          <a:lstStyle/>
          <a:p>
            <a:r>
              <a:rPr lang="en-US" altLang="en-US" b="1">
                <a:cs typeface="Calibri Light" panose="020F0302020204030204" pitchFamily="34" charset="0"/>
              </a:rPr>
              <a:t>Autoencoders</a:t>
            </a:r>
            <a:endParaRPr lang="en-US" altLang="en-US"/>
          </a:p>
        </p:txBody>
      </p:sp>
      <p:sp>
        <p:nvSpPr>
          <p:cNvPr id="21507" name="Content Placeholder 2">
            <a:extLst>
              <a:ext uri="{FF2B5EF4-FFF2-40B4-BE49-F238E27FC236}">
                <a16:creationId xmlns:a16="http://schemas.microsoft.com/office/drawing/2014/main" id="{51D8E063-0A97-48AA-814E-9917629CCA55}"/>
              </a:ext>
            </a:extLst>
          </p:cNvPr>
          <p:cNvSpPr>
            <a:spLocks noGrp="1" noChangeArrowheads="1"/>
          </p:cNvSpPr>
          <p:nvPr>
            <p:ph idx="1"/>
          </p:nvPr>
        </p:nvSpPr>
        <p:spPr/>
        <p:txBody>
          <a:bodyPr/>
          <a:lstStyle/>
          <a:p>
            <a:r>
              <a:rPr lang="en-US" altLang="en-US">
                <a:cs typeface="Calibri" panose="020F0502020204030204" pitchFamily="34" charset="0"/>
              </a:rPr>
              <a:t>Essentially, the model compresses the original data down in the encoder stage and attempts to reconstruct the original data as accurately as possible in the decoder stage. </a:t>
            </a:r>
          </a:p>
          <a:p>
            <a:endParaRPr lang="en-US" altLang="en-US"/>
          </a:p>
        </p:txBody>
      </p:sp>
      <p:pic>
        <p:nvPicPr>
          <p:cNvPr id="21508" name="Picture 8" descr="A close up of a logo&#10;&#10;Description generated with high confidence">
            <a:extLst>
              <a:ext uri="{FF2B5EF4-FFF2-40B4-BE49-F238E27FC236}">
                <a16:creationId xmlns:a16="http://schemas.microsoft.com/office/drawing/2014/main" id="{17019CBA-2BDA-464B-B2C7-64FBDE051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411663"/>
            <a:ext cx="18973800" cy="732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FB9B91DC-6F9F-4511-B14E-82A67F910A81}"/>
              </a:ext>
            </a:extLst>
          </p:cNvPr>
          <p:cNvSpPr>
            <a:spLocks noGrp="1" noChangeArrowheads="1"/>
          </p:cNvSpPr>
          <p:nvPr>
            <p:ph type="title"/>
          </p:nvPr>
        </p:nvSpPr>
        <p:spPr/>
        <p:txBody>
          <a:bodyPr/>
          <a:lstStyle/>
          <a:p>
            <a:r>
              <a:rPr lang="en-US" altLang="en-US" b="1" dirty="0">
                <a:cs typeface="Calibri Light" panose="020F0302020204030204" pitchFamily="34" charset="0"/>
              </a:rPr>
              <a:t>Variational Autoencoders</a:t>
            </a:r>
            <a:endParaRPr lang="en-US" altLang="en-US" dirty="0"/>
          </a:p>
        </p:txBody>
      </p:sp>
      <p:sp>
        <p:nvSpPr>
          <p:cNvPr id="21507" name="Content Placeholder 2">
            <a:extLst>
              <a:ext uri="{FF2B5EF4-FFF2-40B4-BE49-F238E27FC236}">
                <a16:creationId xmlns:a16="http://schemas.microsoft.com/office/drawing/2014/main" id="{51D8E063-0A97-48AA-814E-9917629CCA55}"/>
              </a:ext>
            </a:extLst>
          </p:cNvPr>
          <p:cNvSpPr>
            <a:spLocks noGrp="1" noChangeArrowheads="1"/>
          </p:cNvSpPr>
          <p:nvPr>
            <p:ph idx="1"/>
          </p:nvPr>
        </p:nvSpPr>
        <p:spPr/>
        <p:txBody>
          <a:bodyPr/>
          <a:lstStyle/>
          <a:p>
            <a:r>
              <a:rPr lang="en-US" altLang="en-US" dirty="0">
                <a:cs typeface="Calibri" panose="020F0502020204030204" pitchFamily="34" charset="0"/>
              </a:rPr>
              <a:t>Instead of taking the latent vector(encoded/compressed data), take a sample of the distribution (mean &amp; standard deviations). </a:t>
            </a:r>
          </a:p>
          <a:p>
            <a:endParaRPr lang="en-US" altLang="en-US" dirty="0"/>
          </a:p>
        </p:txBody>
      </p:sp>
      <p:pic>
        <p:nvPicPr>
          <p:cNvPr id="2" name="Picture 1">
            <a:extLst>
              <a:ext uri="{FF2B5EF4-FFF2-40B4-BE49-F238E27FC236}">
                <a16:creationId xmlns:a16="http://schemas.microsoft.com/office/drawing/2014/main" id="{9D272B9F-AE9A-44D7-A0E4-01D0C3707372}"/>
              </a:ext>
            </a:extLst>
          </p:cNvPr>
          <p:cNvPicPr>
            <a:picLocks noChangeAspect="1"/>
          </p:cNvPicPr>
          <p:nvPr/>
        </p:nvPicPr>
        <p:blipFill>
          <a:blip r:embed="rId2"/>
          <a:stretch>
            <a:fillRect/>
          </a:stretch>
        </p:blipFill>
        <p:spPr>
          <a:xfrm>
            <a:off x="4953000" y="3733800"/>
            <a:ext cx="14187487" cy="8109544"/>
          </a:xfrm>
          <a:prstGeom prst="rect">
            <a:avLst/>
          </a:prstGeom>
        </p:spPr>
      </p:pic>
    </p:spTree>
    <p:extLst>
      <p:ext uri="{BB962C8B-B14F-4D97-AF65-F5344CB8AC3E}">
        <p14:creationId xmlns:p14="http://schemas.microsoft.com/office/powerpoint/2010/main" val="418039193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1100182" y="1233376"/>
            <a:ext cx="22183800" cy="1113600"/>
          </a:xfrm>
          <a:prstGeom prst="rect">
            <a:avLst/>
          </a:prstGeom>
          <a:noFill/>
          <a:ln>
            <a:noFill/>
          </a:ln>
        </p:spPr>
        <p:txBody>
          <a:bodyPr spcFirstLastPara="1" vert="horz" wrap="square" lIns="182850" tIns="182850" rIns="182850" bIns="182850" numCol="1" anchor="b" anchorCtr="0" compatLnSpc="1">
            <a:prstTxWarp prst="textNoShape">
              <a:avLst/>
            </a:prstTxWarp>
            <a:noAutofit/>
          </a:bodyPr>
          <a:lstStyle/>
          <a:p>
            <a:r>
              <a:rPr lang="en"/>
              <a:t>Agenda</a:t>
            </a:r>
            <a:endParaRPr/>
          </a:p>
        </p:txBody>
      </p:sp>
      <p:sp>
        <p:nvSpPr>
          <p:cNvPr id="296" name="Google Shape;296;p23"/>
          <p:cNvSpPr txBox="1">
            <a:spLocks noGrp="1"/>
          </p:cNvSpPr>
          <p:nvPr>
            <p:ph type="body" idx="2"/>
          </p:nvPr>
        </p:nvSpPr>
        <p:spPr>
          <a:xfrm>
            <a:off x="1100182" y="2656764"/>
            <a:ext cx="22183800" cy="8187702"/>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r>
              <a:rPr lang="en-US" dirty="0">
                <a:solidFill>
                  <a:schemeClr val="tx1"/>
                </a:solidFill>
              </a:rPr>
              <a:t>Detecting Anomalies in Datasets and ETL processes </a:t>
            </a:r>
          </a:p>
          <a:p>
            <a:pPr lvl="1"/>
            <a:r>
              <a:rPr lang="en-US" dirty="0">
                <a:solidFill>
                  <a:schemeClr val="tx1"/>
                </a:solidFill>
              </a:rPr>
              <a:t>Thinking Data Quality </a:t>
            </a:r>
          </a:p>
          <a:p>
            <a:pPr lvl="1">
              <a:spcBef>
                <a:spcPts val="0"/>
              </a:spcBef>
            </a:pPr>
            <a:r>
              <a:rPr lang="en-US" dirty="0">
                <a:solidFill>
                  <a:schemeClr val="tx1"/>
                </a:solidFill>
              </a:rPr>
              <a:t>Types of anomalies</a:t>
            </a:r>
          </a:p>
          <a:p>
            <a:pPr lvl="1">
              <a:spcBef>
                <a:spcPts val="0"/>
              </a:spcBef>
            </a:pPr>
            <a:r>
              <a:rPr lang="en-US" dirty="0">
                <a:solidFill>
                  <a:schemeClr val="tx1"/>
                </a:solidFill>
              </a:rPr>
              <a:t>Challenges in Anomaly Detection</a:t>
            </a:r>
          </a:p>
          <a:p>
            <a:pPr lvl="1">
              <a:spcBef>
                <a:spcPts val="0"/>
              </a:spcBef>
            </a:pPr>
            <a:r>
              <a:rPr lang="en-US" dirty="0">
                <a:solidFill>
                  <a:schemeClr val="tx1"/>
                </a:solidFill>
              </a:rPr>
              <a:t>Demo - A simple anomaly detection</a:t>
            </a:r>
          </a:p>
          <a:p>
            <a:pPr>
              <a:spcBef>
                <a:spcPts val="0"/>
              </a:spcBef>
            </a:pPr>
            <a:endParaRPr lang="en-US" dirty="0">
              <a:solidFill>
                <a:schemeClr val="tx1"/>
              </a:solidFill>
            </a:endParaRPr>
          </a:p>
          <a:p>
            <a:pPr>
              <a:spcBef>
                <a:spcPts val="0"/>
              </a:spcBef>
            </a:pPr>
            <a:r>
              <a:rPr lang="en-US" dirty="0">
                <a:solidFill>
                  <a:schemeClr val="tx1"/>
                </a:solidFill>
              </a:rPr>
              <a:t>Machine Learning Models</a:t>
            </a:r>
          </a:p>
          <a:p>
            <a:pPr>
              <a:spcBef>
                <a:spcPts val="0"/>
              </a:spcBef>
            </a:pPr>
            <a:r>
              <a:rPr lang="en-US" dirty="0">
                <a:solidFill>
                  <a:schemeClr val="tx1"/>
                </a:solidFill>
              </a:rPr>
              <a:t>Deep Learning Models</a:t>
            </a:r>
            <a:br>
              <a:rPr lang="en" dirty="0"/>
            </a:br>
            <a:endParaRPr lang="en-US"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FDF98022-269E-4D30-83F8-701A9881E9E8}"/>
              </a:ext>
            </a:extLst>
          </p:cNvPr>
          <p:cNvSpPr>
            <a:spLocks noGrp="1" noChangeArrowheads="1"/>
          </p:cNvSpPr>
          <p:nvPr>
            <p:ph type="title"/>
          </p:nvPr>
        </p:nvSpPr>
        <p:spPr/>
        <p:txBody>
          <a:bodyPr/>
          <a:lstStyle/>
          <a:p>
            <a:r>
              <a:rPr lang="en-US" altLang="en-US" b="1">
                <a:cs typeface="Calibri Light" panose="020F0302020204030204" pitchFamily="34" charset="0"/>
              </a:rPr>
              <a:t>LSTMs / RNNs</a:t>
            </a:r>
            <a:endParaRPr lang="en-US" altLang="en-US"/>
          </a:p>
        </p:txBody>
      </p:sp>
      <p:sp>
        <p:nvSpPr>
          <p:cNvPr id="29699" name="Content Placeholder 2">
            <a:extLst>
              <a:ext uri="{FF2B5EF4-FFF2-40B4-BE49-F238E27FC236}">
                <a16:creationId xmlns:a16="http://schemas.microsoft.com/office/drawing/2014/main" id="{98F6676B-06C1-4E55-A838-E0401C1A582A}"/>
              </a:ext>
            </a:extLst>
          </p:cNvPr>
          <p:cNvSpPr>
            <a:spLocks noGrp="1" noChangeArrowheads="1"/>
          </p:cNvSpPr>
          <p:nvPr>
            <p:ph idx="1"/>
          </p:nvPr>
        </p:nvSpPr>
        <p:spPr/>
        <p:txBody>
          <a:bodyPr/>
          <a:lstStyle/>
          <a:p>
            <a:r>
              <a:rPr lang="en-US" altLang="en-US">
                <a:cs typeface="Calibri" panose="020F0502020204030204" pitchFamily="34" charset="0"/>
              </a:rPr>
              <a:t>An LSTM is a type of RNN that can be used in time-series based anomaly detection. Essentially, an LSTM would train on time-series data and attempt to predict future time-steps. If there is a high error in the prediction, then it is likely to be an anomaly. </a:t>
            </a:r>
          </a:p>
          <a:p>
            <a:r>
              <a:rPr lang="en-US" altLang="en-US">
                <a:cs typeface="Calibri" panose="020F0502020204030204" pitchFamily="34" charset="0"/>
              </a:rPr>
              <a:t>LSTMs or other RNN based models can be integrated into an autoencoder style architecture to perform unsupervised anomaly detection. The option also exists to pair an LSTM with another type of network such as a CNN. In this case, the CNN would act as the encoder, and the LSTM as the decoder.   </a:t>
            </a:r>
          </a:p>
          <a:p>
            <a:r>
              <a:rPr lang="en-US" altLang="en-US">
                <a:cs typeface="Calibri" panose="020F0502020204030204" pitchFamily="34" charset="0"/>
              </a:rPr>
              <a:t>While RNNs themselves can be used for anomaly detection, the LSTM offers better performance for many tasks.</a:t>
            </a:r>
          </a:p>
          <a:p>
            <a:endParaRPr lang="en-US" alt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D1FC9AEB-B5E8-4EDD-9397-E7C4D052D288}"/>
              </a:ext>
            </a:extLst>
          </p:cNvPr>
          <p:cNvSpPr>
            <a:spLocks noGrp="1" noChangeArrowheads="1"/>
          </p:cNvSpPr>
          <p:nvPr>
            <p:ph type="title"/>
          </p:nvPr>
        </p:nvSpPr>
        <p:spPr/>
        <p:txBody>
          <a:bodyPr/>
          <a:lstStyle/>
          <a:p>
            <a:r>
              <a:rPr lang="en-US" altLang="en-US" b="1">
                <a:cs typeface="Calibri Light" panose="020F0302020204030204" pitchFamily="34" charset="0"/>
              </a:rPr>
              <a:t>LSTMs / RNNs</a:t>
            </a:r>
            <a:endParaRPr lang="en-US" altLang="en-US"/>
          </a:p>
        </p:txBody>
      </p:sp>
      <p:sp>
        <p:nvSpPr>
          <p:cNvPr id="30723" name="Content Placeholder 2">
            <a:extLst>
              <a:ext uri="{FF2B5EF4-FFF2-40B4-BE49-F238E27FC236}">
                <a16:creationId xmlns:a16="http://schemas.microsoft.com/office/drawing/2014/main" id="{B1FDF1D9-14F6-4E5D-B846-E3F4F29800BD}"/>
              </a:ext>
            </a:extLst>
          </p:cNvPr>
          <p:cNvSpPr>
            <a:spLocks noGrp="1" noChangeArrowheads="1"/>
          </p:cNvSpPr>
          <p:nvPr>
            <p:ph idx="1"/>
          </p:nvPr>
        </p:nvSpPr>
        <p:spPr/>
        <p:txBody>
          <a:bodyPr/>
          <a:lstStyle/>
          <a:p>
            <a:r>
              <a:rPr lang="en-US" altLang="en-US">
                <a:cs typeface="Calibri" panose="020F0502020204030204" pitchFamily="34" charset="0"/>
              </a:rPr>
              <a:t>Unfolded RNN network. S represents the hidden state at time t, x is the input at time t, and o is output at time t.</a:t>
            </a:r>
            <a:endParaRPr lang="en-US" altLang="en-US"/>
          </a:p>
          <a:p>
            <a:endParaRPr lang="en-US" altLang="en-US"/>
          </a:p>
        </p:txBody>
      </p:sp>
      <p:pic>
        <p:nvPicPr>
          <p:cNvPr id="30724" name="Picture 4" descr="A close up of a clock&#10;&#10;Description generated with high confidence">
            <a:extLst>
              <a:ext uri="{FF2B5EF4-FFF2-40B4-BE49-F238E27FC236}">
                <a16:creationId xmlns:a16="http://schemas.microsoft.com/office/drawing/2014/main" id="{A6484C66-FB76-4264-9206-DF123D23E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5181600"/>
            <a:ext cx="14478000"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3D3358A6-3CF4-4EDC-92C3-B6541F09FF3A}"/>
              </a:ext>
            </a:extLst>
          </p:cNvPr>
          <p:cNvSpPr>
            <a:spLocks noGrp="1" noChangeArrowheads="1"/>
          </p:cNvSpPr>
          <p:nvPr>
            <p:ph type="title"/>
          </p:nvPr>
        </p:nvSpPr>
        <p:spPr/>
        <p:txBody>
          <a:bodyPr/>
          <a:lstStyle/>
          <a:p>
            <a:r>
              <a:rPr lang="en-US" altLang="en-US" b="1">
                <a:cs typeface="Calibri Light" panose="020F0302020204030204" pitchFamily="34" charset="0"/>
              </a:rPr>
              <a:t>Temporal Convolutional Network</a:t>
            </a:r>
            <a:endParaRPr lang="en-US" altLang="en-US"/>
          </a:p>
        </p:txBody>
      </p:sp>
      <p:sp>
        <p:nvSpPr>
          <p:cNvPr id="33795" name="Content Placeholder 2">
            <a:extLst>
              <a:ext uri="{FF2B5EF4-FFF2-40B4-BE49-F238E27FC236}">
                <a16:creationId xmlns:a16="http://schemas.microsoft.com/office/drawing/2014/main" id="{B88613AC-01B9-49D7-AA0B-859CD7160B70}"/>
              </a:ext>
            </a:extLst>
          </p:cNvPr>
          <p:cNvSpPr>
            <a:spLocks noGrp="1" noChangeArrowheads="1"/>
          </p:cNvSpPr>
          <p:nvPr>
            <p:ph idx="1"/>
          </p:nvPr>
        </p:nvSpPr>
        <p:spPr/>
        <p:txBody>
          <a:bodyPr/>
          <a:lstStyle/>
          <a:p>
            <a:r>
              <a:rPr lang="en-US" altLang="en-US">
                <a:cs typeface="Calibri" panose="020F0502020204030204" pitchFamily="34" charset="0"/>
              </a:rPr>
              <a:t>Encoder-decoder temporal convolutional networks and dilated temporal convolutional networks (based on Google's Wavenet) are two examples of architectures involving temporal (one dimensional) convolutions. </a:t>
            </a:r>
            <a:endParaRPr lang="en-US" altLang="en-US"/>
          </a:p>
          <a:p>
            <a:r>
              <a:rPr lang="en-US" altLang="en-US">
                <a:cs typeface="Calibri" panose="020F0502020204030204" pitchFamily="34" charset="0"/>
              </a:rPr>
              <a:t>Dilated TCNs train significantly faster than LSTMs because they can take advantage of parallel computing on the GPU. Additionally, the dilated TCN can be applied to problems involving time-series, offering significantly improved performance compared to the LSTM in some cases. </a:t>
            </a:r>
            <a:endParaRPr lang="en-US" altLang="en-US"/>
          </a:p>
          <a:p>
            <a:endParaRPr lang="en-US" altLang="en-US"/>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3D437F70-7FB4-4D6B-83D2-33BF3C577E94}"/>
              </a:ext>
            </a:extLst>
          </p:cNvPr>
          <p:cNvSpPr>
            <a:spLocks noGrp="1" noChangeArrowheads="1"/>
          </p:cNvSpPr>
          <p:nvPr>
            <p:ph type="title"/>
          </p:nvPr>
        </p:nvSpPr>
        <p:spPr/>
        <p:txBody>
          <a:bodyPr/>
          <a:lstStyle/>
          <a:p>
            <a:r>
              <a:rPr lang="en-US" altLang="en-US" b="1">
                <a:cs typeface="Calibri Light" panose="020F0302020204030204" pitchFamily="34" charset="0"/>
              </a:rPr>
              <a:t>Temporal Convolutional Network</a:t>
            </a:r>
            <a:endParaRPr lang="en-US" altLang="en-US"/>
          </a:p>
        </p:txBody>
      </p:sp>
      <p:sp>
        <p:nvSpPr>
          <p:cNvPr id="34819" name="Content Placeholder 2">
            <a:extLst>
              <a:ext uri="{FF2B5EF4-FFF2-40B4-BE49-F238E27FC236}">
                <a16:creationId xmlns:a16="http://schemas.microsoft.com/office/drawing/2014/main" id="{5E2446CC-A05F-43A2-AE08-C04BA59B4A39}"/>
              </a:ext>
            </a:extLst>
          </p:cNvPr>
          <p:cNvSpPr>
            <a:spLocks noGrp="1" noChangeArrowheads="1"/>
          </p:cNvSpPr>
          <p:nvPr>
            <p:ph idx="1"/>
          </p:nvPr>
        </p:nvSpPr>
        <p:spPr/>
        <p:txBody>
          <a:bodyPr/>
          <a:lstStyle/>
          <a:p>
            <a:r>
              <a:rPr lang="en-US" altLang="en-US">
                <a:cs typeface="Calibri" panose="020F0502020204030204" pitchFamily="34" charset="0"/>
              </a:rPr>
              <a:t>The dilated temporal convolutional network is named so because of the dilation involved within its layers, as seen in the graph above. </a:t>
            </a:r>
          </a:p>
          <a:p>
            <a:endParaRPr lang="en-US" altLang="en-US"/>
          </a:p>
        </p:txBody>
      </p:sp>
      <p:pic>
        <p:nvPicPr>
          <p:cNvPr id="34820" name="Picture 3" descr="A picture containing sky&#10;&#10;Description generated with very high confidence">
            <a:extLst>
              <a:ext uri="{FF2B5EF4-FFF2-40B4-BE49-F238E27FC236}">
                <a16:creationId xmlns:a16="http://schemas.microsoft.com/office/drawing/2014/main" id="{A045AA5D-B391-4BCB-8FDB-A5AD0DA27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425" y="3733800"/>
            <a:ext cx="17630775" cy="751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7A28FFE-0EA3-40DF-A910-CBBD792EC9AA}"/>
              </a:ext>
            </a:extLst>
          </p:cNvPr>
          <p:cNvSpPr>
            <a:spLocks noGrp="1" noChangeArrowheads="1"/>
          </p:cNvSpPr>
          <p:nvPr>
            <p:ph type="title"/>
          </p:nvPr>
        </p:nvSpPr>
        <p:spPr/>
        <p:txBody>
          <a:bodyPr/>
          <a:lstStyle/>
          <a:p>
            <a:r>
              <a:rPr lang="en-US" altLang="en-US" b="1">
                <a:cs typeface="Calibri Light" panose="020F0302020204030204" pitchFamily="34" charset="0"/>
              </a:rPr>
              <a:t>Boltzmann Machines</a:t>
            </a:r>
            <a:endParaRPr lang="en-US" altLang="en-US"/>
          </a:p>
        </p:txBody>
      </p:sp>
      <p:sp>
        <p:nvSpPr>
          <p:cNvPr id="24579" name="Content Placeholder 2">
            <a:extLst>
              <a:ext uri="{FF2B5EF4-FFF2-40B4-BE49-F238E27FC236}">
                <a16:creationId xmlns:a16="http://schemas.microsoft.com/office/drawing/2014/main" id="{8BD7F4B3-554E-412D-83B7-81A7E6E839CF}"/>
              </a:ext>
            </a:extLst>
          </p:cNvPr>
          <p:cNvSpPr>
            <a:spLocks noGrp="1" noChangeArrowheads="1"/>
          </p:cNvSpPr>
          <p:nvPr>
            <p:ph idx="1"/>
          </p:nvPr>
        </p:nvSpPr>
        <p:spPr/>
        <p:txBody>
          <a:bodyPr/>
          <a:lstStyle/>
          <a:p>
            <a:r>
              <a:rPr lang="en-US" altLang="en-US">
                <a:cs typeface="Calibri" panose="020F0502020204030204" pitchFamily="34" charset="0"/>
              </a:rPr>
              <a:t>A basic restricted Boltzmann machine consists of a visible layer and a hidden layer. Both layers can either be binary or have the visible layer be Gaussian and the hidden layer be Bernoulli. </a:t>
            </a:r>
          </a:p>
          <a:p>
            <a:r>
              <a:rPr lang="en-US" altLang="en-US">
                <a:cs typeface="Calibri" panose="020F0502020204030204" pitchFamily="34" charset="0"/>
              </a:rPr>
              <a:t>The free energy function can be derived from the RBM's energy function. The higher the free energy of some x, the higher the chance that x is an anomaly. Essentially, the RBM is stochastic, meaning it represents the data it trained on through a probability distribution. Anomalies would be detected by low probability scores, which are marked by high free energy by the free energy function. </a:t>
            </a:r>
          </a:p>
          <a:p>
            <a:r>
              <a:rPr lang="en-US" altLang="en-US">
                <a:cs typeface="Calibri" panose="020F0502020204030204" pitchFamily="34" charset="0"/>
              </a:rPr>
              <a:t>A deep boltzmann machine is similar to an RBM, but is an undirected network and has multiple hidden layers. Since the DBM is also a probablistic model, it would detect anomalies in a similar fashion to the RBM. </a:t>
            </a:r>
          </a:p>
          <a:p>
            <a:r>
              <a:rPr lang="en-US" altLang="en-US">
                <a:cs typeface="Calibri" panose="020F0502020204030204" pitchFamily="34" charset="0"/>
              </a:rPr>
              <a:t>Deep belief networks (DBN) are a generative, stochastic model that is comprised of stacks of RBMs. </a:t>
            </a:r>
            <a:endParaRPr lang="en-US" altLang="en-US"/>
          </a:p>
          <a:p>
            <a:endParaRPr lang="en-US" alt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C4CB02CB-3FE5-4876-AC50-EDBACE73C036}"/>
              </a:ext>
            </a:extLst>
          </p:cNvPr>
          <p:cNvSpPr>
            <a:spLocks noGrp="1" noChangeArrowheads="1"/>
          </p:cNvSpPr>
          <p:nvPr>
            <p:ph type="title"/>
          </p:nvPr>
        </p:nvSpPr>
        <p:spPr/>
        <p:txBody>
          <a:bodyPr/>
          <a:lstStyle/>
          <a:p>
            <a:r>
              <a:rPr lang="en-US" altLang="en-US" b="1">
                <a:cs typeface="Calibri Light" panose="020F0302020204030204" pitchFamily="34" charset="0"/>
              </a:rPr>
              <a:t>Boltzmann Machines</a:t>
            </a:r>
            <a:endParaRPr lang="en-US" altLang="en-US"/>
          </a:p>
        </p:txBody>
      </p:sp>
      <p:pic>
        <p:nvPicPr>
          <p:cNvPr id="25603" name="Picture 8" descr="A close up of a logo&#10;&#10;Description generated with high confidence">
            <a:extLst>
              <a:ext uri="{FF2B5EF4-FFF2-40B4-BE49-F238E27FC236}">
                <a16:creationId xmlns:a16="http://schemas.microsoft.com/office/drawing/2014/main" id="{4F7114F3-4085-40A3-A32E-7FB6C8984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3000" y="5019675"/>
            <a:ext cx="9448800" cy="677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Content Placeholder 4">
            <a:extLst>
              <a:ext uri="{FF2B5EF4-FFF2-40B4-BE49-F238E27FC236}">
                <a16:creationId xmlns:a16="http://schemas.microsoft.com/office/drawing/2014/main" id="{33A04D1B-5C85-4816-BA57-D8AA6D756DB0}"/>
              </a:ext>
            </a:extLst>
          </p:cNvPr>
          <p:cNvSpPr>
            <a:spLocks noGrp="1" noChangeArrowheads="1"/>
          </p:cNvSpPr>
          <p:nvPr>
            <p:ph idx="1"/>
          </p:nvPr>
        </p:nvSpPr>
        <p:spPr>
          <a:xfrm>
            <a:off x="617538" y="1828800"/>
            <a:ext cx="21099462" cy="2800350"/>
          </a:xfrm>
        </p:spPr>
        <p:txBody>
          <a:bodyPr lIns="91440" tIns="45720" rIns="91440" bIns="45720">
            <a:spAutoFit/>
          </a:bodyPr>
          <a:lstStyle/>
          <a:p>
            <a:pPr marL="285750" indent="-285750">
              <a:buFont typeface="Arial" panose="020B0604020202020204" pitchFamily="34" charset="0"/>
              <a:buChar char="•"/>
            </a:pPr>
            <a:r>
              <a:rPr lang="en-US" altLang="en-US">
                <a:cs typeface="Calibri" panose="020F0502020204030204" pitchFamily="34" charset="0"/>
              </a:rPr>
              <a:t>A restricted Boltzmann machine. The RBM is also generative, meaning it can generate new samples from what it has learned during the training process. By reversing the flow of data to start at the hidden layer and end at the visible layer, the RBM can generate reconstructions of the original input.</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34DE0468-8628-4F00-B134-64CE3612EC75}"/>
              </a:ext>
            </a:extLst>
          </p:cNvPr>
          <p:cNvSpPr>
            <a:spLocks noGrp="1" noChangeArrowheads="1"/>
          </p:cNvSpPr>
          <p:nvPr>
            <p:ph type="title"/>
          </p:nvPr>
        </p:nvSpPr>
        <p:spPr/>
        <p:txBody>
          <a:bodyPr/>
          <a:lstStyle/>
          <a:p>
            <a:r>
              <a:rPr lang="en-US" altLang="en-US" b="1" dirty="0">
                <a:cs typeface="Calibri Light" panose="020F0302020204030204" pitchFamily="34" charset="0"/>
              </a:rPr>
              <a:t>Autoencoder</a:t>
            </a:r>
            <a:endParaRPr lang="en-US" altLang="en-US" dirty="0"/>
          </a:p>
        </p:txBody>
      </p:sp>
      <p:pic>
        <p:nvPicPr>
          <p:cNvPr id="6" name="Picture 5">
            <a:extLst>
              <a:ext uri="{FF2B5EF4-FFF2-40B4-BE49-F238E27FC236}">
                <a16:creationId xmlns:a16="http://schemas.microsoft.com/office/drawing/2014/main" id="{98530A22-A20C-4411-8B9F-EDF0127D6507}"/>
              </a:ext>
            </a:extLst>
          </p:cNvPr>
          <p:cNvPicPr>
            <a:picLocks noChangeAspect="1"/>
          </p:cNvPicPr>
          <p:nvPr/>
        </p:nvPicPr>
        <p:blipFill>
          <a:blip r:embed="rId2"/>
          <a:stretch>
            <a:fillRect/>
          </a:stretch>
        </p:blipFill>
        <p:spPr>
          <a:xfrm>
            <a:off x="3124200" y="2616929"/>
            <a:ext cx="17754600" cy="9322354"/>
          </a:xfrm>
          <a:prstGeom prst="rect">
            <a:avLst/>
          </a:prstGeom>
        </p:spPr>
      </p:pic>
    </p:spTree>
    <p:extLst>
      <p:ext uri="{BB962C8B-B14F-4D97-AF65-F5344CB8AC3E}">
        <p14:creationId xmlns:p14="http://schemas.microsoft.com/office/powerpoint/2010/main" val="292791206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34DE0468-8628-4F00-B134-64CE3612EC75}"/>
              </a:ext>
            </a:extLst>
          </p:cNvPr>
          <p:cNvSpPr>
            <a:spLocks noGrp="1" noChangeArrowheads="1"/>
          </p:cNvSpPr>
          <p:nvPr>
            <p:ph type="title"/>
          </p:nvPr>
        </p:nvSpPr>
        <p:spPr/>
        <p:txBody>
          <a:bodyPr/>
          <a:lstStyle/>
          <a:p>
            <a:r>
              <a:rPr lang="en-US" altLang="en-US" b="1" dirty="0">
                <a:cs typeface="Calibri Light" panose="020F0302020204030204" pitchFamily="34" charset="0"/>
              </a:rPr>
              <a:t>1 Dimensional CNN</a:t>
            </a:r>
            <a:endParaRPr lang="en-US" altLang="en-US" dirty="0"/>
          </a:p>
        </p:txBody>
      </p:sp>
      <p:pic>
        <p:nvPicPr>
          <p:cNvPr id="5" name="Picture 4">
            <a:extLst>
              <a:ext uri="{FF2B5EF4-FFF2-40B4-BE49-F238E27FC236}">
                <a16:creationId xmlns:a16="http://schemas.microsoft.com/office/drawing/2014/main" id="{C529EBD9-C268-434A-BDC0-04C414142CDA}"/>
              </a:ext>
            </a:extLst>
          </p:cNvPr>
          <p:cNvPicPr>
            <a:picLocks noChangeAspect="1"/>
          </p:cNvPicPr>
          <p:nvPr/>
        </p:nvPicPr>
        <p:blipFill>
          <a:blip r:embed="rId2"/>
          <a:stretch>
            <a:fillRect/>
          </a:stretch>
        </p:blipFill>
        <p:spPr>
          <a:xfrm>
            <a:off x="1905000" y="3352800"/>
            <a:ext cx="17935575" cy="5210175"/>
          </a:xfrm>
          <a:prstGeom prst="rect">
            <a:avLst/>
          </a:prstGeom>
        </p:spPr>
      </p:pic>
    </p:spTree>
    <p:extLst>
      <p:ext uri="{BB962C8B-B14F-4D97-AF65-F5344CB8AC3E}">
        <p14:creationId xmlns:p14="http://schemas.microsoft.com/office/powerpoint/2010/main" val="130138592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34DE0468-8628-4F00-B134-64CE3612EC75}"/>
              </a:ext>
            </a:extLst>
          </p:cNvPr>
          <p:cNvSpPr>
            <a:spLocks noGrp="1" noChangeArrowheads="1"/>
          </p:cNvSpPr>
          <p:nvPr>
            <p:ph type="title"/>
          </p:nvPr>
        </p:nvSpPr>
        <p:spPr/>
        <p:txBody>
          <a:bodyPr/>
          <a:lstStyle/>
          <a:p>
            <a:r>
              <a:rPr lang="en-US" altLang="en-US" b="1" dirty="0">
                <a:cs typeface="Calibri Light" panose="020F0302020204030204" pitchFamily="34" charset="0"/>
              </a:rPr>
              <a:t>Bi-Directional LSTMs </a:t>
            </a:r>
            <a:endParaRPr lang="en-US" altLang="en-US" dirty="0"/>
          </a:p>
        </p:txBody>
      </p:sp>
      <p:pic>
        <p:nvPicPr>
          <p:cNvPr id="4" name="Picture 3">
            <a:extLst>
              <a:ext uri="{FF2B5EF4-FFF2-40B4-BE49-F238E27FC236}">
                <a16:creationId xmlns:a16="http://schemas.microsoft.com/office/drawing/2014/main" id="{D1A7F96D-8D08-4BDC-A2E4-BD4FA58A915D}"/>
              </a:ext>
            </a:extLst>
          </p:cNvPr>
          <p:cNvPicPr>
            <a:picLocks noChangeAspect="1"/>
          </p:cNvPicPr>
          <p:nvPr/>
        </p:nvPicPr>
        <p:blipFill>
          <a:blip r:embed="rId2"/>
          <a:stretch>
            <a:fillRect/>
          </a:stretch>
        </p:blipFill>
        <p:spPr>
          <a:xfrm>
            <a:off x="1447800" y="2514600"/>
            <a:ext cx="21183600" cy="5191125"/>
          </a:xfrm>
          <a:prstGeom prst="rect">
            <a:avLst/>
          </a:prstGeom>
        </p:spPr>
      </p:pic>
    </p:spTree>
    <p:extLst>
      <p:ext uri="{BB962C8B-B14F-4D97-AF65-F5344CB8AC3E}">
        <p14:creationId xmlns:p14="http://schemas.microsoft.com/office/powerpoint/2010/main" val="49450694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34DE0468-8628-4F00-B134-64CE3612EC75}"/>
              </a:ext>
            </a:extLst>
          </p:cNvPr>
          <p:cNvSpPr>
            <a:spLocks noGrp="1" noChangeArrowheads="1"/>
          </p:cNvSpPr>
          <p:nvPr>
            <p:ph type="title"/>
          </p:nvPr>
        </p:nvSpPr>
        <p:spPr/>
        <p:txBody>
          <a:bodyPr/>
          <a:lstStyle/>
          <a:p>
            <a:r>
              <a:rPr lang="en-US" altLang="en-US" b="1" dirty="0">
                <a:cs typeface="Calibri Light" panose="020F0302020204030204" pitchFamily="34" charset="0"/>
              </a:rPr>
              <a:t>CNN + LSTMs </a:t>
            </a:r>
            <a:endParaRPr lang="en-US" altLang="en-US" dirty="0"/>
          </a:p>
        </p:txBody>
      </p:sp>
      <p:pic>
        <p:nvPicPr>
          <p:cNvPr id="2" name="Picture 1">
            <a:extLst>
              <a:ext uri="{FF2B5EF4-FFF2-40B4-BE49-F238E27FC236}">
                <a16:creationId xmlns:a16="http://schemas.microsoft.com/office/drawing/2014/main" id="{94D9DA0E-4D1D-419D-98E9-12556BEDD561}"/>
              </a:ext>
            </a:extLst>
          </p:cNvPr>
          <p:cNvPicPr>
            <a:picLocks noChangeAspect="1"/>
          </p:cNvPicPr>
          <p:nvPr/>
        </p:nvPicPr>
        <p:blipFill>
          <a:blip r:embed="rId2"/>
          <a:stretch>
            <a:fillRect/>
          </a:stretch>
        </p:blipFill>
        <p:spPr>
          <a:xfrm>
            <a:off x="1319212" y="3190875"/>
            <a:ext cx="21745575" cy="7334250"/>
          </a:xfrm>
          <a:prstGeom prst="rect">
            <a:avLst/>
          </a:prstGeom>
        </p:spPr>
      </p:pic>
    </p:spTree>
    <p:extLst>
      <p:ext uri="{BB962C8B-B14F-4D97-AF65-F5344CB8AC3E}">
        <p14:creationId xmlns:p14="http://schemas.microsoft.com/office/powerpoint/2010/main" val="262830764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4"/>
          <p:cNvSpPr txBox="1">
            <a:spLocks noGrp="1"/>
          </p:cNvSpPr>
          <p:nvPr>
            <p:ph type="title"/>
          </p:nvPr>
        </p:nvSpPr>
        <p:spPr>
          <a:xfrm>
            <a:off x="1377546" y="2744948"/>
            <a:ext cx="20727600" cy="1725600"/>
          </a:xfrm>
          <a:prstGeom prst="rect">
            <a:avLst/>
          </a:prstGeom>
        </p:spPr>
        <p:txBody>
          <a:bodyPr spcFirstLastPara="1" vert="horz" wrap="square" lIns="182850" tIns="182850" rIns="182850" bIns="182850" numCol="1" anchor="t" anchorCtr="0" compatLnSpc="1">
            <a:prstTxWarp prst="textNoShape">
              <a:avLst/>
            </a:prstTxWarp>
            <a:noAutofit/>
          </a:bodyPr>
          <a:lstStyle/>
          <a:p>
            <a:r>
              <a:rPr lang="en"/>
              <a:t>Detecting Anomalies for Data Quality</a:t>
            </a:r>
            <a:endParaRPr lang="en-US"/>
          </a:p>
        </p:txBody>
      </p:sp>
      <p:sp>
        <p:nvSpPr>
          <p:cNvPr id="302" name="Google Shape;302;p24"/>
          <p:cNvSpPr txBox="1">
            <a:spLocks noGrp="1"/>
          </p:cNvSpPr>
          <p:nvPr>
            <p:ph type="body" idx="1"/>
          </p:nvPr>
        </p:nvSpPr>
        <p:spPr>
          <a:xfrm>
            <a:off x="1377524" y="6096000"/>
            <a:ext cx="20395800" cy="5486400"/>
          </a:xfrm>
          <a:prstGeom prst="rect">
            <a:avLst/>
          </a:prstGeom>
        </p:spPr>
        <p:txBody>
          <a:bodyPr spcFirstLastPara="1" vert="horz" wrap="square" lIns="182850" tIns="182850" rIns="182850" bIns="182850" numCol="1" anchor="t" anchorCtr="0" compatLnSpc="1">
            <a:prstTxWarp prst="textNoShape">
              <a:avLst/>
            </a:prstTxWarp>
            <a:noAutofit/>
          </a:bodyPr>
          <a:lstStyle/>
          <a:p>
            <a:pPr marL="0" indent="0">
              <a:buNone/>
            </a:pPr>
            <a:r>
              <a:rPr lang="en-US" sz="4400">
                <a:solidFill>
                  <a:schemeClr val="bg1"/>
                </a:solidFill>
              </a:rPr>
              <a:t>Anomalies in Datasets and ETL processes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93209AF-C79D-4D11-A777-2801A012AA11}"/>
              </a:ext>
            </a:extLst>
          </p:cNvPr>
          <p:cNvSpPr>
            <a:spLocks noGrp="1" noChangeArrowheads="1"/>
          </p:cNvSpPr>
          <p:nvPr>
            <p:ph type="title"/>
          </p:nvPr>
        </p:nvSpPr>
        <p:spPr/>
        <p:txBody>
          <a:bodyPr/>
          <a:lstStyle/>
          <a:p>
            <a:r>
              <a:rPr lang="en-US" altLang="en-US" b="1" dirty="0">
                <a:cs typeface="Calibri Light" panose="020F0302020204030204" pitchFamily="34" charset="0"/>
              </a:rPr>
              <a:t>Examples</a:t>
            </a:r>
            <a:endParaRPr lang="en-US" altLang="en-US" dirty="0"/>
          </a:p>
        </p:txBody>
      </p:sp>
      <p:pic>
        <p:nvPicPr>
          <p:cNvPr id="4" name="Picture 3">
            <a:extLst>
              <a:ext uri="{FF2B5EF4-FFF2-40B4-BE49-F238E27FC236}">
                <a16:creationId xmlns:a16="http://schemas.microsoft.com/office/drawing/2014/main" id="{080EAF94-4B00-4A85-A79E-D3CB5353F349}"/>
              </a:ext>
            </a:extLst>
          </p:cNvPr>
          <p:cNvPicPr>
            <a:picLocks noChangeAspect="1"/>
          </p:cNvPicPr>
          <p:nvPr/>
        </p:nvPicPr>
        <p:blipFill>
          <a:blip r:embed="rId2"/>
          <a:stretch>
            <a:fillRect/>
          </a:stretch>
        </p:blipFill>
        <p:spPr>
          <a:xfrm>
            <a:off x="990600" y="1828800"/>
            <a:ext cx="10591800" cy="4223453"/>
          </a:xfrm>
          <a:prstGeom prst="rect">
            <a:avLst/>
          </a:prstGeom>
        </p:spPr>
      </p:pic>
      <p:pic>
        <p:nvPicPr>
          <p:cNvPr id="5" name="Picture 4">
            <a:extLst>
              <a:ext uri="{FF2B5EF4-FFF2-40B4-BE49-F238E27FC236}">
                <a16:creationId xmlns:a16="http://schemas.microsoft.com/office/drawing/2014/main" id="{5E7C183F-EB64-4994-A5DE-75B24FE8F317}"/>
              </a:ext>
            </a:extLst>
          </p:cNvPr>
          <p:cNvPicPr>
            <a:picLocks noChangeAspect="1"/>
          </p:cNvPicPr>
          <p:nvPr/>
        </p:nvPicPr>
        <p:blipFill>
          <a:blip r:embed="rId3"/>
          <a:stretch>
            <a:fillRect/>
          </a:stretch>
        </p:blipFill>
        <p:spPr>
          <a:xfrm>
            <a:off x="11963400" y="7543800"/>
            <a:ext cx="11277600" cy="4182110"/>
          </a:xfrm>
          <a:prstGeom prst="rect">
            <a:avLst/>
          </a:prstGeom>
        </p:spPr>
      </p:pic>
      <p:cxnSp>
        <p:nvCxnSpPr>
          <p:cNvPr id="7" name="Straight Arrow Connector 6">
            <a:extLst>
              <a:ext uri="{FF2B5EF4-FFF2-40B4-BE49-F238E27FC236}">
                <a16:creationId xmlns:a16="http://schemas.microsoft.com/office/drawing/2014/main" id="{AB2567EC-E46D-44D9-A298-C477A9FA47F5}"/>
              </a:ext>
            </a:extLst>
          </p:cNvPr>
          <p:cNvCxnSpPr/>
          <p:nvPr/>
        </p:nvCxnSpPr>
        <p:spPr bwMode="auto">
          <a:xfrm>
            <a:off x="11963400" y="4876800"/>
            <a:ext cx="4648200" cy="2286000"/>
          </a:xfrm>
          <a:prstGeom prst="straightConnector1">
            <a:avLst/>
          </a:prstGeom>
          <a:ln w="9525" cap="flat" cmpd="sng" algn="ctr">
            <a:solidFill>
              <a:schemeClr val="bg1"/>
            </a:solidFill>
            <a:prstDash val="solid"/>
            <a:round/>
            <a:headEnd type="none" w="med" len="med"/>
            <a:tailEnd type="arrow"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5882712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93209AF-C79D-4D11-A777-2801A012AA11}"/>
              </a:ext>
            </a:extLst>
          </p:cNvPr>
          <p:cNvSpPr>
            <a:spLocks noGrp="1" noChangeArrowheads="1"/>
          </p:cNvSpPr>
          <p:nvPr>
            <p:ph type="title"/>
          </p:nvPr>
        </p:nvSpPr>
        <p:spPr/>
        <p:txBody>
          <a:bodyPr/>
          <a:lstStyle/>
          <a:p>
            <a:r>
              <a:rPr lang="en-US" altLang="en-US" b="1" dirty="0">
                <a:cs typeface="Calibri Light" panose="020F0302020204030204" pitchFamily="34" charset="0"/>
              </a:rPr>
              <a:t>Examples</a:t>
            </a:r>
            <a:endParaRPr lang="en-US" altLang="en-US" dirty="0"/>
          </a:p>
        </p:txBody>
      </p:sp>
      <p:cxnSp>
        <p:nvCxnSpPr>
          <p:cNvPr id="7" name="Straight Arrow Connector 6">
            <a:extLst>
              <a:ext uri="{FF2B5EF4-FFF2-40B4-BE49-F238E27FC236}">
                <a16:creationId xmlns:a16="http://schemas.microsoft.com/office/drawing/2014/main" id="{AB2567EC-E46D-44D9-A298-C477A9FA47F5}"/>
              </a:ext>
            </a:extLst>
          </p:cNvPr>
          <p:cNvCxnSpPr/>
          <p:nvPr/>
        </p:nvCxnSpPr>
        <p:spPr bwMode="auto">
          <a:xfrm>
            <a:off x="11963400" y="4876800"/>
            <a:ext cx="4648200" cy="2286000"/>
          </a:xfrm>
          <a:prstGeom prst="straightConnector1">
            <a:avLst/>
          </a:prstGeom>
          <a:ln w="9525" cap="flat" cmpd="sng" algn="ctr">
            <a:solidFill>
              <a:schemeClr val="bg1"/>
            </a:solidFill>
            <a:prstDash val="solid"/>
            <a:round/>
            <a:headEnd type="none" w="med" len="med"/>
            <a:tailEnd type="arrow"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pic>
        <p:nvPicPr>
          <p:cNvPr id="2" name="Picture 1">
            <a:extLst>
              <a:ext uri="{FF2B5EF4-FFF2-40B4-BE49-F238E27FC236}">
                <a16:creationId xmlns:a16="http://schemas.microsoft.com/office/drawing/2014/main" id="{8797D451-B0BA-4E9D-941C-24E935AAE0DA}"/>
              </a:ext>
            </a:extLst>
          </p:cNvPr>
          <p:cNvPicPr>
            <a:picLocks noChangeAspect="1"/>
          </p:cNvPicPr>
          <p:nvPr/>
        </p:nvPicPr>
        <p:blipFill>
          <a:blip r:embed="rId2"/>
          <a:stretch>
            <a:fillRect/>
          </a:stretch>
        </p:blipFill>
        <p:spPr>
          <a:xfrm>
            <a:off x="228600" y="1507447"/>
            <a:ext cx="12530138" cy="4550453"/>
          </a:xfrm>
          <a:prstGeom prst="rect">
            <a:avLst/>
          </a:prstGeom>
        </p:spPr>
      </p:pic>
      <p:pic>
        <p:nvPicPr>
          <p:cNvPr id="3" name="Picture 2">
            <a:extLst>
              <a:ext uri="{FF2B5EF4-FFF2-40B4-BE49-F238E27FC236}">
                <a16:creationId xmlns:a16="http://schemas.microsoft.com/office/drawing/2014/main" id="{5ACBB119-C155-485B-97D4-81D04456C1CF}"/>
              </a:ext>
            </a:extLst>
          </p:cNvPr>
          <p:cNvPicPr>
            <a:picLocks noChangeAspect="1"/>
          </p:cNvPicPr>
          <p:nvPr/>
        </p:nvPicPr>
        <p:blipFill>
          <a:blip r:embed="rId3"/>
          <a:stretch>
            <a:fillRect/>
          </a:stretch>
        </p:blipFill>
        <p:spPr>
          <a:xfrm>
            <a:off x="10820400" y="7467600"/>
            <a:ext cx="12215813" cy="4269605"/>
          </a:xfrm>
          <a:prstGeom prst="rect">
            <a:avLst/>
          </a:prstGeom>
        </p:spPr>
      </p:pic>
    </p:spTree>
    <p:extLst>
      <p:ext uri="{BB962C8B-B14F-4D97-AF65-F5344CB8AC3E}">
        <p14:creationId xmlns:p14="http://schemas.microsoft.com/office/powerpoint/2010/main" val="263300409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93209AF-C79D-4D11-A777-2801A012AA11}"/>
              </a:ext>
            </a:extLst>
          </p:cNvPr>
          <p:cNvSpPr>
            <a:spLocks noGrp="1" noChangeArrowheads="1"/>
          </p:cNvSpPr>
          <p:nvPr>
            <p:ph type="title"/>
          </p:nvPr>
        </p:nvSpPr>
        <p:spPr/>
        <p:txBody>
          <a:bodyPr/>
          <a:lstStyle/>
          <a:p>
            <a:r>
              <a:rPr lang="en-US" altLang="en-US" b="1" dirty="0">
                <a:cs typeface="Calibri Light" panose="020F0302020204030204" pitchFamily="34" charset="0"/>
              </a:rPr>
              <a:t>Examples</a:t>
            </a:r>
            <a:endParaRPr lang="en-US" altLang="en-US" dirty="0"/>
          </a:p>
        </p:txBody>
      </p:sp>
      <p:cxnSp>
        <p:nvCxnSpPr>
          <p:cNvPr id="7" name="Straight Arrow Connector 6">
            <a:extLst>
              <a:ext uri="{FF2B5EF4-FFF2-40B4-BE49-F238E27FC236}">
                <a16:creationId xmlns:a16="http://schemas.microsoft.com/office/drawing/2014/main" id="{AB2567EC-E46D-44D9-A298-C477A9FA47F5}"/>
              </a:ext>
            </a:extLst>
          </p:cNvPr>
          <p:cNvCxnSpPr/>
          <p:nvPr/>
        </p:nvCxnSpPr>
        <p:spPr bwMode="auto">
          <a:xfrm>
            <a:off x="11963400" y="4876800"/>
            <a:ext cx="4648200" cy="2286000"/>
          </a:xfrm>
          <a:prstGeom prst="straightConnector1">
            <a:avLst/>
          </a:prstGeom>
          <a:ln w="9525" cap="flat" cmpd="sng" algn="ctr">
            <a:solidFill>
              <a:schemeClr val="bg1"/>
            </a:solidFill>
            <a:prstDash val="solid"/>
            <a:round/>
            <a:headEnd type="none" w="med" len="med"/>
            <a:tailEnd type="arrow"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pic>
        <p:nvPicPr>
          <p:cNvPr id="2" name="Picture 1">
            <a:extLst>
              <a:ext uri="{FF2B5EF4-FFF2-40B4-BE49-F238E27FC236}">
                <a16:creationId xmlns:a16="http://schemas.microsoft.com/office/drawing/2014/main" id="{8925DBFB-464E-4C87-89D4-95208EE4403C}"/>
              </a:ext>
            </a:extLst>
          </p:cNvPr>
          <p:cNvPicPr>
            <a:picLocks noChangeAspect="1"/>
          </p:cNvPicPr>
          <p:nvPr/>
        </p:nvPicPr>
        <p:blipFill>
          <a:blip r:embed="rId2"/>
          <a:stretch>
            <a:fillRect/>
          </a:stretch>
        </p:blipFill>
        <p:spPr>
          <a:xfrm>
            <a:off x="990600" y="2133600"/>
            <a:ext cx="10377488" cy="4074365"/>
          </a:xfrm>
          <a:prstGeom prst="rect">
            <a:avLst/>
          </a:prstGeom>
        </p:spPr>
      </p:pic>
      <p:pic>
        <p:nvPicPr>
          <p:cNvPr id="3" name="Picture 2">
            <a:extLst>
              <a:ext uri="{FF2B5EF4-FFF2-40B4-BE49-F238E27FC236}">
                <a16:creationId xmlns:a16="http://schemas.microsoft.com/office/drawing/2014/main" id="{C6762256-37AB-4477-B346-AE799748BA17}"/>
              </a:ext>
            </a:extLst>
          </p:cNvPr>
          <p:cNvPicPr>
            <a:picLocks noChangeAspect="1"/>
          </p:cNvPicPr>
          <p:nvPr/>
        </p:nvPicPr>
        <p:blipFill>
          <a:blip r:embed="rId3"/>
          <a:stretch>
            <a:fillRect/>
          </a:stretch>
        </p:blipFill>
        <p:spPr>
          <a:xfrm>
            <a:off x="11869737" y="7467600"/>
            <a:ext cx="11834813" cy="4476348"/>
          </a:xfrm>
          <a:prstGeom prst="rect">
            <a:avLst/>
          </a:prstGeom>
        </p:spPr>
      </p:pic>
    </p:spTree>
    <p:extLst>
      <p:ext uri="{BB962C8B-B14F-4D97-AF65-F5344CB8AC3E}">
        <p14:creationId xmlns:p14="http://schemas.microsoft.com/office/powerpoint/2010/main" val="350347125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93209AF-C79D-4D11-A777-2801A012AA11}"/>
              </a:ext>
            </a:extLst>
          </p:cNvPr>
          <p:cNvSpPr>
            <a:spLocks noGrp="1" noChangeArrowheads="1"/>
          </p:cNvSpPr>
          <p:nvPr>
            <p:ph type="title"/>
          </p:nvPr>
        </p:nvSpPr>
        <p:spPr/>
        <p:txBody>
          <a:bodyPr/>
          <a:lstStyle/>
          <a:p>
            <a:r>
              <a:rPr lang="en-US" altLang="en-US" b="1" dirty="0">
                <a:cs typeface="Calibri Light" panose="020F0302020204030204" pitchFamily="34" charset="0"/>
              </a:rPr>
              <a:t>Examples</a:t>
            </a:r>
            <a:endParaRPr lang="en-US" altLang="en-US" dirty="0"/>
          </a:p>
        </p:txBody>
      </p:sp>
      <p:pic>
        <p:nvPicPr>
          <p:cNvPr id="4" name="Picture 3">
            <a:extLst>
              <a:ext uri="{FF2B5EF4-FFF2-40B4-BE49-F238E27FC236}">
                <a16:creationId xmlns:a16="http://schemas.microsoft.com/office/drawing/2014/main" id="{CA61420C-DBE1-4F0C-801A-B5F620CBB5CA}"/>
              </a:ext>
            </a:extLst>
          </p:cNvPr>
          <p:cNvPicPr>
            <a:picLocks noChangeAspect="1"/>
          </p:cNvPicPr>
          <p:nvPr/>
        </p:nvPicPr>
        <p:blipFill>
          <a:blip r:embed="rId2"/>
          <a:stretch>
            <a:fillRect/>
          </a:stretch>
        </p:blipFill>
        <p:spPr>
          <a:xfrm>
            <a:off x="6248400" y="2438400"/>
            <a:ext cx="10293329" cy="8192205"/>
          </a:xfrm>
          <a:prstGeom prst="rect">
            <a:avLst/>
          </a:prstGeom>
        </p:spPr>
      </p:pic>
    </p:spTree>
    <p:extLst>
      <p:ext uri="{BB962C8B-B14F-4D97-AF65-F5344CB8AC3E}">
        <p14:creationId xmlns:p14="http://schemas.microsoft.com/office/powerpoint/2010/main" val="6638541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DE87B43A-C519-4D15-A09D-178AC4BB3657}"/>
              </a:ext>
            </a:extLst>
          </p:cNvPr>
          <p:cNvSpPr>
            <a:spLocks noGrp="1" noChangeArrowheads="1"/>
          </p:cNvSpPr>
          <p:nvPr>
            <p:ph type="title"/>
          </p:nvPr>
        </p:nvSpPr>
        <p:spPr/>
        <p:txBody>
          <a:bodyPr/>
          <a:lstStyle/>
          <a:p>
            <a:r>
              <a:rPr lang="en-US" altLang="en-US" dirty="0">
                <a:cs typeface="Calibri Light" panose="020F0302020204030204" pitchFamily="34" charset="0"/>
              </a:rPr>
              <a:t>Key Observations</a:t>
            </a:r>
            <a:endParaRPr lang="en-US" altLang="en-US" dirty="0"/>
          </a:p>
        </p:txBody>
      </p:sp>
      <p:sp>
        <p:nvSpPr>
          <p:cNvPr id="37891" name="Content Placeholder 2">
            <a:extLst>
              <a:ext uri="{FF2B5EF4-FFF2-40B4-BE49-F238E27FC236}">
                <a16:creationId xmlns:a16="http://schemas.microsoft.com/office/drawing/2014/main" id="{81D1E88F-8607-428E-8DDA-CC14FDBA2F01}"/>
              </a:ext>
            </a:extLst>
          </p:cNvPr>
          <p:cNvSpPr>
            <a:spLocks noGrp="1" noChangeArrowheads="1"/>
          </p:cNvSpPr>
          <p:nvPr>
            <p:ph idx="1"/>
          </p:nvPr>
        </p:nvSpPr>
        <p:spPr/>
        <p:txBody>
          <a:bodyPr/>
          <a:lstStyle/>
          <a:p>
            <a:r>
              <a:rPr lang="en-US" altLang="en-US" dirty="0"/>
              <a:t>For </a:t>
            </a:r>
            <a:r>
              <a:rPr lang="en-US" altLang="en-US"/>
              <a:t>univariate data , Autoencoders work best</a:t>
            </a:r>
          </a:p>
          <a:p>
            <a:endParaRPr lang="en-US" altLang="en-US"/>
          </a:p>
          <a:p>
            <a:r>
              <a:rPr lang="en-US" altLang="en-US"/>
              <a:t>For </a:t>
            </a:r>
            <a:r>
              <a:rPr lang="en-US" altLang="en-US" dirty="0"/>
              <a:t>non time series data, Autoencoders work very well</a:t>
            </a:r>
          </a:p>
          <a:p>
            <a:endParaRPr lang="en-US" altLang="en-US"/>
          </a:p>
          <a:p>
            <a:r>
              <a:rPr lang="en-US" altLang="en-US" dirty="0"/>
              <a:t>For time series data, </a:t>
            </a:r>
            <a:r>
              <a:rPr lang="en-US" altLang="en-US"/>
              <a:t>Autoencoders could be used however CNN based (LSTM or TCN) works better depending on the historical aspect (30 days/365 days/3 years </a:t>
            </a:r>
            <a:r>
              <a:rPr lang="en-US" altLang="en-US" err="1"/>
              <a:t>etc</a:t>
            </a:r>
            <a:r>
              <a:rPr lang="en-US" altLang="en-US"/>
              <a:t>)</a:t>
            </a:r>
            <a:endParaRPr lang="en-US" altLang="en-US"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7">
            <a:extLst>
              <a:ext uri="{FF2B5EF4-FFF2-40B4-BE49-F238E27FC236}">
                <a16:creationId xmlns:a16="http://schemas.microsoft.com/office/drawing/2014/main" id="{55B65072-C517-42FF-AED0-4933B0659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7599"/>
          <a:stretch>
            <a:fillRect/>
          </a:stretch>
        </p:blipFill>
        <p:spPr bwMode="auto">
          <a:xfrm>
            <a:off x="3065463" y="3770313"/>
            <a:ext cx="10275887" cy="710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4">
            <a:extLst>
              <a:ext uri="{FF2B5EF4-FFF2-40B4-BE49-F238E27FC236}">
                <a16:creationId xmlns:a16="http://schemas.microsoft.com/office/drawing/2014/main" id="{247239FA-5321-4CC7-A11B-6935AEC06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244"/>
          <a:stretch>
            <a:fillRect/>
          </a:stretch>
        </p:blipFill>
        <p:spPr bwMode="auto">
          <a:xfrm>
            <a:off x="14497050" y="3784600"/>
            <a:ext cx="5407025" cy="709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9E0EB637-54BF-4684-91A6-41EA81477810}"/>
              </a:ext>
            </a:extLst>
          </p:cNvPr>
          <p:cNvSpPr>
            <a:spLocks noGrp="1"/>
          </p:cNvSpPr>
          <p:nvPr>
            <p:ph type="ctrTitle"/>
          </p:nvPr>
        </p:nvSpPr>
        <p:spPr>
          <a:xfrm>
            <a:off x="0" y="865188"/>
            <a:ext cx="24384000" cy="2286000"/>
          </a:xfrm>
        </p:spPr>
        <p:txBody>
          <a:bodyPr/>
          <a:lstStyle/>
          <a:p>
            <a:pPr>
              <a:defRPr/>
            </a:pPr>
            <a:r>
              <a:rPr lang="en-US" dirty="0"/>
              <a:t>Rate today</a:t>
            </a:r>
            <a:r>
              <a:rPr lang="en-US" sz="4266" dirty="0"/>
              <a:t> </a:t>
            </a:r>
            <a:r>
              <a:rPr lang="en-US" dirty="0"/>
              <a:t>’s session</a:t>
            </a:r>
          </a:p>
        </p:txBody>
      </p:sp>
      <p:sp>
        <p:nvSpPr>
          <p:cNvPr id="24" name="Subtitle 2">
            <a:extLst>
              <a:ext uri="{FF2B5EF4-FFF2-40B4-BE49-F238E27FC236}">
                <a16:creationId xmlns:a16="http://schemas.microsoft.com/office/drawing/2014/main" id="{B9220209-4A62-B342-B343-8F7E2FDD88B6}"/>
              </a:ext>
            </a:extLst>
          </p:cNvPr>
          <p:cNvSpPr txBox="1">
            <a:spLocks/>
          </p:cNvSpPr>
          <p:nvPr/>
        </p:nvSpPr>
        <p:spPr>
          <a:xfrm>
            <a:off x="3065463" y="11133138"/>
            <a:ext cx="10134600" cy="1016000"/>
          </a:xfrm>
          <a:prstGeom prst="rect">
            <a:avLst/>
          </a:prstGeom>
        </p:spPr>
        <p:txBody>
          <a:bodyPr lIns="243840" tIns="121920" rIns="243840" bIns="121920"/>
          <a:lstStyle>
            <a:lvl1pPr marL="0" indent="0" algn="ctr" defTabSz="457200" rtl="0" eaLnBrk="1" latinLnBrk="0" hangingPunct="1">
              <a:lnSpc>
                <a:spcPct val="110000"/>
              </a:lnSpc>
              <a:spcBef>
                <a:spcPts val="400"/>
              </a:spcBef>
              <a:spcAft>
                <a:spcPts val="600"/>
              </a:spcAft>
              <a:buFontTx/>
              <a:buNone/>
              <a:defRPr sz="2800" kern="1200" spc="50">
                <a:solidFill>
                  <a:schemeClr val="tx1">
                    <a:lumMod val="75000"/>
                  </a:schemeClr>
                </a:solidFill>
                <a:latin typeface="Open Sans Ligh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defTabSz="1219170">
              <a:spcBef>
                <a:spcPts val="1066"/>
              </a:spcBef>
              <a:spcAft>
                <a:spcPts val="1600"/>
              </a:spcAft>
              <a:defRPr/>
            </a:pPr>
            <a:r>
              <a:rPr lang="en-US" sz="3734" spc="134" dirty="0">
                <a:solidFill>
                  <a:prstClr val="white">
                    <a:lumMod val="75000"/>
                  </a:prstClr>
                </a:solidFill>
                <a:latin typeface="Arial" panose="020B0604020202020204" pitchFamily="34" charset="0"/>
                <a:cs typeface="Arial" panose="020B0604020202020204" pitchFamily="34" charset="0"/>
              </a:rPr>
              <a:t>Session page on conference website</a:t>
            </a:r>
          </a:p>
        </p:txBody>
      </p:sp>
      <p:sp>
        <p:nvSpPr>
          <p:cNvPr id="25" name="Subtitle 2">
            <a:extLst>
              <a:ext uri="{FF2B5EF4-FFF2-40B4-BE49-F238E27FC236}">
                <a16:creationId xmlns:a16="http://schemas.microsoft.com/office/drawing/2014/main" id="{DB54BD9C-9CD1-9744-9D24-D48CF9809631}"/>
              </a:ext>
            </a:extLst>
          </p:cNvPr>
          <p:cNvSpPr txBox="1">
            <a:spLocks/>
          </p:cNvSpPr>
          <p:nvPr/>
        </p:nvSpPr>
        <p:spPr>
          <a:xfrm>
            <a:off x="14792325" y="11133138"/>
            <a:ext cx="5272088" cy="1016000"/>
          </a:xfrm>
          <a:prstGeom prst="rect">
            <a:avLst/>
          </a:prstGeom>
        </p:spPr>
        <p:txBody>
          <a:bodyPr lIns="243840" tIns="121920" rIns="243840" bIns="121920"/>
          <a:lstStyle>
            <a:lvl1pPr marL="0" indent="0" algn="ctr" defTabSz="457200" rtl="0" eaLnBrk="1" latinLnBrk="0" hangingPunct="1">
              <a:lnSpc>
                <a:spcPct val="110000"/>
              </a:lnSpc>
              <a:spcBef>
                <a:spcPts val="400"/>
              </a:spcBef>
              <a:spcAft>
                <a:spcPts val="600"/>
              </a:spcAft>
              <a:buFontTx/>
              <a:buNone/>
              <a:defRPr sz="2800" kern="1200" spc="50">
                <a:solidFill>
                  <a:schemeClr val="tx1">
                    <a:lumMod val="75000"/>
                  </a:schemeClr>
                </a:solidFill>
                <a:latin typeface="Open Sans Ligh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defTabSz="1219170">
              <a:spcBef>
                <a:spcPts val="1066"/>
              </a:spcBef>
              <a:spcAft>
                <a:spcPts val="1600"/>
              </a:spcAft>
              <a:defRPr/>
            </a:pPr>
            <a:r>
              <a:rPr lang="en-US" sz="3734" spc="134" dirty="0">
                <a:solidFill>
                  <a:prstClr val="white">
                    <a:lumMod val="75000"/>
                  </a:prstClr>
                </a:solidFill>
                <a:latin typeface="Arial" panose="020B0604020202020204" pitchFamily="34" charset="0"/>
                <a:cs typeface="Arial" panose="020B0604020202020204" pitchFamily="34" charset="0"/>
              </a:rPr>
              <a:t>O’Reilly Events App</a:t>
            </a:r>
          </a:p>
        </p:txBody>
      </p:sp>
      <p:sp>
        <p:nvSpPr>
          <p:cNvPr id="26" name="Oval 25">
            <a:extLst>
              <a:ext uri="{FF2B5EF4-FFF2-40B4-BE49-F238E27FC236}">
                <a16:creationId xmlns:a16="http://schemas.microsoft.com/office/drawing/2014/main" id="{8DE6CA6E-04BB-8245-8A3B-B1FB568F84EC}"/>
              </a:ext>
            </a:extLst>
          </p:cNvPr>
          <p:cNvSpPr/>
          <p:nvPr/>
        </p:nvSpPr>
        <p:spPr>
          <a:xfrm>
            <a:off x="15352713" y="9945688"/>
            <a:ext cx="3994150" cy="1068387"/>
          </a:xfrm>
          <a:prstGeom prst="ellipse">
            <a:avLst/>
          </a:prstGeom>
          <a:noFill/>
          <a:ln w="22225">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4800">
              <a:solidFill>
                <a:prstClr val="white"/>
              </a:solidFill>
              <a:latin typeface="Calibri"/>
            </a:endParaRPr>
          </a:p>
        </p:txBody>
      </p:sp>
      <p:grpSp>
        <p:nvGrpSpPr>
          <p:cNvPr id="27" name="Group 26">
            <a:extLst>
              <a:ext uri="{FF2B5EF4-FFF2-40B4-BE49-F238E27FC236}">
                <a16:creationId xmlns:a16="http://schemas.microsoft.com/office/drawing/2014/main" id="{9470E3EE-6A0B-CC43-8C41-89A3E4B86CB7}"/>
              </a:ext>
            </a:extLst>
          </p:cNvPr>
          <p:cNvGrpSpPr/>
          <p:nvPr/>
        </p:nvGrpSpPr>
        <p:grpSpPr>
          <a:xfrm>
            <a:off x="18353711" y="8357567"/>
            <a:ext cx="3142986" cy="2202006"/>
            <a:chOff x="6691509" y="3044467"/>
            <a:chExt cx="1178620" cy="825752"/>
          </a:xfrm>
          <a:effectLst>
            <a:outerShdw blurRad="12700" dist="12700" dir="2700000" algn="tl" rotWithShape="0">
              <a:prstClr val="black">
                <a:alpha val="50000"/>
              </a:prstClr>
            </a:outerShdw>
          </a:effectLst>
        </p:grpSpPr>
        <p:cxnSp>
          <p:nvCxnSpPr>
            <p:cNvPr id="28" name="Straight Arrow Connector 27">
              <a:extLst>
                <a:ext uri="{FF2B5EF4-FFF2-40B4-BE49-F238E27FC236}">
                  <a16:creationId xmlns:a16="http://schemas.microsoft.com/office/drawing/2014/main" id="{42A43637-5CBB-ED4F-88E6-20B7796F4F5D}"/>
                </a:ext>
              </a:extLst>
            </p:cNvPr>
            <p:cNvCxnSpPr>
              <a:cxnSpLocks/>
            </p:cNvCxnSpPr>
            <p:nvPr/>
          </p:nvCxnSpPr>
          <p:spPr>
            <a:xfrm flipH="1">
              <a:off x="6806255" y="3044467"/>
              <a:ext cx="1063874" cy="736107"/>
            </a:xfrm>
            <a:prstGeom prst="straightConnector1">
              <a:avLst/>
            </a:prstGeom>
            <a:ln w="254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riangle 28">
              <a:extLst>
                <a:ext uri="{FF2B5EF4-FFF2-40B4-BE49-F238E27FC236}">
                  <a16:creationId xmlns:a16="http://schemas.microsoft.com/office/drawing/2014/main" id="{A7988DFE-77A6-A94B-90D1-1B004DBA85C4}"/>
                </a:ext>
              </a:extLst>
            </p:cNvPr>
            <p:cNvSpPr/>
            <p:nvPr/>
          </p:nvSpPr>
          <p:spPr>
            <a:xfrm rot="14035505">
              <a:off x="6716610" y="3665827"/>
              <a:ext cx="179291" cy="229493"/>
            </a:xfrm>
            <a:prstGeom prs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4800">
                <a:solidFill>
                  <a:prstClr val="white"/>
                </a:solidFill>
                <a:latin typeface="Calibri"/>
              </a:endParaRPr>
            </a:p>
          </p:txBody>
        </p:sp>
      </p:grpSp>
      <p:grpSp>
        <p:nvGrpSpPr>
          <p:cNvPr id="30" name="Group 29">
            <a:extLst>
              <a:ext uri="{FF2B5EF4-FFF2-40B4-BE49-F238E27FC236}">
                <a16:creationId xmlns:a16="http://schemas.microsoft.com/office/drawing/2014/main" id="{E3BD2F38-1EA8-E44C-AB72-D173356E57C2}"/>
              </a:ext>
            </a:extLst>
          </p:cNvPr>
          <p:cNvGrpSpPr/>
          <p:nvPr/>
        </p:nvGrpSpPr>
        <p:grpSpPr>
          <a:xfrm rot="2034982">
            <a:off x="5428367" y="4874823"/>
            <a:ext cx="3142986" cy="2202006"/>
            <a:chOff x="6691509" y="3044467"/>
            <a:chExt cx="1178620" cy="825752"/>
          </a:xfrm>
          <a:effectLst>
            <a:outerShdw blurRad="12700" dist="12700" dir="2700000" algn="tl" rotWithShape="0">
              <a:prstClr val="black">
                <a:alpha val="50000"/>
              </a:prstClr>
            </a:outerShdw>
          </a:effectLst>
        </p:grpSpPr>
        <p:cxnSp>
          <p:nvCxnSpPr>
            <p:cNvPr id="31" name="Straight Arrow Connector 30">
              <a:extLst>
                <a:ext uri="{FF2B5EF4-FFF2-40B4-BE49-F238E27FC236}">
                  <a16:creationId xmlns:a16="http://schemas.microsoft.com/office/drawing/2014/main" id="{B884061D-5388-604E-B068-0967A1783872}"/>
                </a:ext>
              </a:extLst>
            </p:cNvPr>
            <p:cNvCxnSpPr>
              <a:cxnSpLocks/>
            </p:cNvCxnSpPr>
            <p:nvPr/>
          </p:nvCxnSpPr>
          <p:spPr>
            <a:xfrm flipH="1">
              <a:off x="6806255" y="3044467"/>
              <a:ext cx="1063874" cy="736107"/>
            </a:xfrm>
            <a:prstGeom prst="straightConnector1">
              <a:avLst/>
            </a:prstGeom>
            <a:ln w="25400">
              <a:solidFill>
                <a:srgbClr val="00B0F0"/>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riangle 31">
              <a:extLst>
                <a:ext uri="{FF2B5EF4-FFF2-40B4-BE49-F238E27FC236}">
                  <a16:creationId xmlns:a16="http://schemas.microsoft.com/office/drawing/2014/main" id="{90A556CD-B3D3-5D45-BC4E-F70E567F4F08}"/>
                </a:ext>
              </a:extLst>
            </p:cNvPr>
            <p:cNvSpPr/>
            <p:nvPr/>
          </p:nvSpPr>
          <p:spPr>
            <a:xfrm rot="14035505">
              <a:off x="6716610" y="3665827"/>
              <a:ext cx="179291" cy="229493"/>
            </a:xfrm>
            <a:prstGeom prst="triangle">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4800">
                <a:solidFill>
                  <a:prstClr val="white"/>
                </a:solidFill>
                <a:latin typeface="Calibri"/>
              </a:endParaRPr>
            </a:p>
          </p:txBody>
        </p:sp>
      </p:grpSp>
      <p:sp>
        <p:nvSpPr>
          <p:cNvPr id="33" name="Oval 32">
            <a:extLst>
              <a:ext uri="{FF2B5EF4-FFF2-40B4-BE49-F238E27FC236}">
                <a16:creationId xmlns:a16="http://schemas.microsoft.com/office/drawing/2014/main" id="{B0764D3D-2213-5C4D-902C-1ED6AE5BEC51}"/>
              </a:ext>
            </a:extLst>
          </p:cNvPr>
          <p:cNvSpPr/>
          <p:nvPr/>
        </p:nvSpPr>
        <p:spPr>
          <a:xfrm>
            <a:off x="2773363" y="5449888"/>
            <a:ext cx="2320925" cy="1028700"/>
          </a:xfrm>
          <a:prstGeom prst="ellipse">
            <a:avLst/>
          </a:prstGeom>
          <a:noFill/>
          <a:ln w="22225">
            <a:solidFill>
              <a:srgbClr val="00B0F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219170">
              <a:defRPr/>
            </a:pPr>
            <a:endParaRPr lang="en-US" sz="4800">
              <a:solidFill>
                <a:prstClr val="white"/>
              </a:solidFill>
              <a:latin typeface="Calibri"/>
            </a:endParaRPr>
          </a:p>
        </p:txBody>
      </p:sp>
    </p:spTree>
  </p:cSld>
  <p:clrMapOvr>
    <a:masterClrMapping/>
  </p:clrMapOvr>
  <p:transition spd="slow" advClick="0" advTm="8000">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a:extLst>
              <a:ext uri="{FF2B5EF4-FFF2-40B4-BE49-F238E27FC236}">
                <a16:creationId xmlns:a16="http://schemas.microsoft.com/office/drawing/2014/main" id="{5E471B6C-0AFF-4B1A-B1D2-E1D9C80DF965}"/>
              </a:ext>
            </a:extLst>
          </p:cNvPr>
          <p:cNvSpPr>
            <a:spLocks noGrp="1" noChangeArrowheads="1"/>
          </p:cNvSpPr>
          <p:nvPr>
            <p:ph type="title"/>
          </p:nvPr>
        </p:nvSpPr>
        <p:spPr/>
        <p:txBody>
          <a:bodyPr/>
          <a:lstStyle/>
          <a:p>
            <a:pPr eaLnBrk="1" hangingPunct="1"/>
            <a:r>
              <a:rPr lang="en-US" altLang="en-US" dirty="0">
                <a:cs typeface="Calibri Light" panose="020F0302020204030204" pitchFamily="34" charset="0"/>
              </a:rPr>
              <a:t>Questions ?</a:t>
            </a:r>
            <a:endParaRPr lang="en-US" altLang="en-US" dirty="0"/>
          </a:p>
        </p:txBody>
      </p:sp>
      <p:sp>
        <p:nvSpPr>
          <p:cNvPr id="41987" name="Rectangle 2">
            <a:extLst>
              <a:ext uri="{FF2B5EF4-FFF2-40B4-BE49-F238E27FC236}">
                <a16:creationId xmlns:a16="http://schemas.microsoft.com/office/drawing/2014/main" id="{2DD3D71B-8E5D-42AE-BD28-91E2E6F2AA42}"/>
              </a:ext>
            </a:extLst>
          </p:cNvPr>
          <p:cNvSpPr>
            <a:spLocks noGrp="1" noChangeArrowheads="1"/>
          </p:cNvSpPr>
          <p:nvPr>
            <p:ph type="body" idx="1"/>
          </p:nvPr>
        </p:nvSpPr>
        <p:spPr/>
        <p:txBody>
          <a:bodyPr/>
          <a:lstStyle/>
          <a:p>
            <a:endParaRPr lang="en-US" altLang="en-US" dirty="0"/>
          </a:p>
          <a:p>
            <a:r>
              <a:rPr lang="en-US" altLang="en-US" dirty="0"/>
              <a:t>Sridhar Alla : </a:t>
            </a:r>
            <a:r>
              <a:rPr lang="en-US" altLang="en-US" dirty="0">
                <a:hlinkClick r:id="rId2"/>
              </a:rPr>
              <a:t>sid@bluewhale.one</a:t>
            </a:r>
            <a:endParaRPr lang="en-US" altLang="en-US" dirty="0"/>
          </a:p>
          <a:p>
            <a:pPr marL="876300" lvl="2" indent="0">
              <a:buNone/>
            </a:pPr>
            <a:r>
              <a:rPr lang="en-US" altLang="en-US" b="1" dirty="0"/>
              <a:t>		Check out</a:t>
            </a:r>
            <a:r>
              <a:rPr lang="en-US" altLang="en-US" b="1"/>
              <a:t> </a:t>
            </a:r>
            <a:r>
              <a:rPr lang="en-US" altLang="en-US" b="1" dirty="0"/>
              <a:t> </a:t>
            </a:r>
            <a:r>
              <a:rPr lang="en-US" altLang="en-US" b="1" dirty="0">
                <a:hlinkClick r:id="rId3"/>
              </a:rPr>
              <a:t>http://bluewhale.one</a:t>
            </a:r>
            <a:endParaRPr lang="en-US" altLang="en-US" b="1" dirty="0"/>
          </a:p>
          <a:p>
            <a:pPr lvl="2"/>
            <a:endParaRPr lang="en-US" altLang="en-US" dirty="0"/>
          </a:p>
          <a:p>
            <a:pPr lvl="2"/>
            <a:endParaRPr lang="en-US" altLang="en-US"/>
          </a:p>
          <a:p>
            <a:pPr lvl="2"/>
            <a:endParaRPr lang="en-US" altLang="en-US"/>
          </a:p>
          <a:p>
            <a:r>
              <a:rPr lang="en-US" altLang="en-US" dirty="0"/>
              <a:t>Syed Nasar: </a:t>
            </a:r>
            <a:r>
              <a:rPr lang="en-US" altLang="en-US">
                <a:hlinkClick r:id="rId4"/>
              </a:rPr>
              <a:t>techtalk@nasars.com</a:t>
            </a:r>
            <a:r>
              <a:rPr lang="en-US" altLang="en-US"/>
              <a:t>      @</a:t>
            </a:r>
            <a:r>
              <a:rPr lang="en-US" altLang="en-US" err="1"/>
              <a:t>techmazed</a:t>
            </a:r>
          </a:p>
          <a:p>
            <a:endParaRPr lang="en-US" altLang="en-US"/>
          </a:p>
          <a:p>
            <a:endParaRPr lang="en-US" altLang="en-US"/>
          </a:p>
        </p:txBody>
      </p:sp>
      <p:sp>
        <p:nvSpPr>
          <p:cNvPr id="2" name="Rectangle 1">
            <a:extLst>
              <a:ext uri="{FF2B5EF4-FFF2-40B4-BE49-F238E27FC236}">
                <a16:creationId xmlns:a16="http://schemas.microsoft.com/office/drawing/2014/main" id="{8101F8CC-92D1-4DAC-A547-3FF7424FDAF6}"/>
              </a:ext>
            </a:extLst>
          </p:cNvPr>
          <p:cNvSpPr/>
          <p:nvPr/>
        </p:nvSpPr>
        <p:spPr>
          <a:xfrm>
            <a:off x="2396736" y="8449977"/>
            <a:ext cx="18477931" cy="830997"/>
          </a:xfrm>
          <a:prstGeom prst="rect">
            <a:avLst/>
          </a:prstGeom>
        </p:spPr>
        <p:txBody>
          <a:bodyPr wrap="square" anchor="t">
            <a:spAutoFit/>
          </a:bodyPr>
          <a:lstStyle/>
          <a:p>
            <a:r>
              <a:rPr lang="en-US" sz="4800" b="1" dirty="0">
                <a:solidFill>
                  <a:srgbClr val="444444"/>
                </a:solidFill>
                <a:latin typeface="Arial"/>
                <a:ea typeface="ヒラギノ角ゴ ProN W3"/>
                <a:cs typeface="Arial"/>
              </a:rPr>
              <a:t>Cloudera Machine Learning Presentations: </a:t>
            </a:r>
            <a:r>
              <a:rPr lang="en-US" sz="4800" dirty="0">
                <a:solidFill>
                  <a:srgbClr val="1155CC"/>
                </a:solidFill>
                <a:latin typeface="Arial"/>
                <a:ea typeface="ヒラギノ角ゴ ProN W3"/>
                <a:cs typeface="Arial"/>
                <a:hlinkClick r:id="rId5"/>
              </a:rPr>
              <a:t>cloudera.com/ml</a:t>
            </a:r>
            <a:endParaRPr lang="en-US" sz="4800" dirty="0">
              <a:ea typeface="ヒラギノ角ゴ ProN W3"/>
            </a:endParaRPr>
          </a:p>
        </p:txBody>
      </p:sp>
      <p:pic>
        <p:nvPicPr>
          <p:cNvPr id="3" name="Picture 3" descr="A close up of a logo&#10;&#10;Description generated with high confidence">
            <a:extLst>
              <a:ext uri="{FF2B5EF4-FFF2-40B4-BE49-F238E27FC236}">
                <a16:creationId xmlns:a16="http://schemas.microsoft.com/office/drawing/2014/main" id="{BB40AC2C-3476-420F-9673-4E32D7887A07}"/>
              </a:ext>
            </a:extLst>
          </p:cNvPr>
          <p:cNvPicPr>
            <a:picLocks noChangeAspect="1"/>
          </p:cNvPicPr>
          <p:nvPr/>
        </p:nvPicPr>
        <p:blipFill>
          <a:blip r:embed="rId6"/>
          <a:stretch>
            <a:fillRect/>
          </a:stretch>
        </p:blipFill>
        <p:spPr>
          <a:xfrm>
            <a:off x="10065356" y="7502822"/>
            <a:ext cx="548887" cy="53038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body" idx="2"/>
          </p:nvPr>
        </p:nvSpPr>
        <p:spPr>
          <a:xfrm>
            <a:off x="12133576" y="4275650"/>
            <a:ext cx="11033400" cy="8257800"/>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pPr marL="0" indent="0">
              <a:buNone/>
            </a:pPr>
            <a:r>
              <a:rPr lang="en" sz="6000" b="1" dirty="0">
                <a:solidFill>
                  <a:schemeClr val="tx1"/>
                </a:solidFill>
              </a:rPr>
              <a:t>DQAF include</a:t>
            </a:r>
            <a:r>
              <a:rPr lang="en" sz="6000" dirty="0">
                <a:solidFill>
                  <a:schemeClr val="tx1"/>
                </a:solidFill>
              </a:rPr>
              <a:t> </a:t>
            </a:r>
            <a:endParaRPr lang="en-US" sz="6000">
              <a:solidFill>
                <a:schemeClr val="tx1"/>
              </a:solidFill>
            </a:endParaRPr>
          </a:p>
          <a:p>
            <a:pPr indent="-838200">
              <a:buSzPts val="3000"/>
              <a:buChar char="●"/>
            </a:pPr>
            <a:r>
              <a:rPr lang="en" sz="6000" b="1" dirty="0">
                <a:solidFill>
                  <a:schemeClr val="tx1"/>
                </a:solidFill>
              </a:rPr>
              <a:t>Completeness</a:t>
            </a:r>
            <a:endParaRPr sz="6000" b="1" dirty="0">
              <a:solidFill>
                <a:schemeClr val="tx1"/>
              </a:solidFill>
            </a:endParaRPr>
          </a:p>
          <a:p>
            <a:pPr indent="-838200">
              <a:spcBef>
                <a:spcPts val="0"/>
              </a:spcBef>
              <a:buSzPts val="3000"/>
              <a:buChar char="●"/>
            </a:pPr>
            <a:r>
              <a:rPr lang="en" sz="6000" b="1" dirty="0">
                <a:solidFill>
                  <a:schemeClr val="tx1"/>
                </a:solidFill>
              </a:rPr>
              <a:t>Validity</a:t>
            </a:r>
            <a:endParaRPr sz="6000" b="1" dirty="0">
              <a:solidFill>
                <a:schemeClr val="tx1"/>
              </a:solidFill>
            </a:endParaRPr>
          </a:p>
          <a:p>
            <a:pPr indent="-838200">
              <a:spcBef>
                <a:spcPts val="0"/>
              </a:spcBef>
              <a:buSzPts val="3000"/>
              <a:buChar char="●"/>
            </a:pPr>
            <a:r>
              <a:rPr lang="en" sz="6000" b="1" dirty="0">
                <a:solidFill>
                  <a:schemeClr val="tx1"/>
                </a:solidFill>
              </a:rPr>
              <a:t>Timeliness</a:t>
            </a:r>
            <a:endParaRPr sz="6000" b="1" dirty="0">
              <a:solidFill>
                <a:schemeClr val="tx1"/>
              </a:solidFill>
            </a:endParaRPr>
          </a:p>
          <a:p>
            <a:pPr indent="-838200">
              <a:spcBef>
                <a:spcPts val="0"/>
              </a:spcBef>
              <a:buSzPts val="3000"/>
              <a:buChar char="●"/>
            </a:pPr>
            <a:r>
              <a:rPr lang="en" sz="6000" b="1" dirty="0">
                <a:solidFill>
                  <a:schemeClr val="tx1"/>
                </a:solidFill>
              </a:rPr>
              <a:t>Consistency </a:t>
            </a:r>
            <a:endParaRPr sz="6000" b="1" dirty="0">
              <a:solidFill>
                <a:schemeClr val="tx1"/>
              </a:solidFill>
            </a:endParaRPr>
          </a:p>
          <a:p>
            <a:pPr indent="-838200">
              <a:spcBef>
                <a:spcPts val="0"/>
              </a:spcBef>
              <a:buSzPts val="3000"/>
              <a:buChar char="●"/>
            </a:pPr>
            <a:r>
              <a:rPr lang="en" sz="6000" b="1" dirty="0">
                <a:solidFill>
                  <a:schemeClr val="tx1"/>
                </a:solidFill>
              </a:rPr>
              <a:t>Integrity</a:t>
            </a:r>
            <a:endParaRPr sz="6000" b="1" dirty="0">
              <a:solidFill>
                <a:schemeClr val="tx1"/>
              </a:solidFill>
            </a:endParaRPr>
          </a:p>
          <a:p>
            <a:pPr marL="0" indent="0">
              <a:buNone/>
            </a:pPr>
            <a:endParaRPr dirty="0">
              <a:solidFill>
                <a:schemeClr val="tx1"/>
              </a:solidFill>
            </a:endParaRPr>
          </a:p>
          <a:p>
            <a:pPr marL="0" indent="0">
              <a:buNone/>
            </a:pPr>
            <a:endParaRPr dirty="0">
              <a:solidFill>
                <a:schemeClr val="tx1"/>
              </a:solidFill>
            </a:endParaRPr>
          </a:p>
          <a:p>
            <a:pPr marL="0" indent="0">
              <a:buNone/>
            </a:pPr>
            <a:endParaRPr dirty="0">
              <a:solidFill>
                <a:schemeClr val="tx1"/>
              </a:solidFill>
            </a:endParaRPr>
          </a:p>
          <a:p>
            <a:pPr marL="0" indent="0">
              <a:buNone/>
            </a:pPr>
            <a:endParaRPr dirty="0">
              <a:solidFill>
                <a:schemeClr val="tx1"/>
              </a:solidFill>
            </a:endParaRPr>
          </a:p>
        </p:txBody>
      </p:sp>
      <p:sp>
        <p:nvSpPr>
          <p:cNvPr id="308" name="Google Shape;308;p25"/>
          <p:cNvSpPr txBox="1">
            <a:spLocks noGrp="1"/>
          </p:cNvSpPr>
          <p:nvPr>
            <p:ph type="body" idx="2"/>
          </p:nvPr>
        </p:nvSpPr>
        <p:spPr>
          <a:xfrm>
            <a:off x="1100176" y="3429000"/>
            <a:ext cx="11033400" cy="9104450"/>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pPr marL="0" indent="0">
              <a:buNone/>
            </a:pPr>
            <a:r>
              <a:rPr lang="en-US" sz="6000" b="1" dirty="0">
                <a:solidFill>
                  <a:schemeClr val="tx1"/>
                </a:solidFill>
              </a:rPr>
              <a:t>Six</a:t>
            </a:r>
            <a:r>
              <a:rPr lang="en" sz="6000" b="1" dirty="0">
                <a:solidFill>
                  <a:schemeClr val="tx1"/>
                </a:solidFill>
              </a:rPr>
              <a:t> Vs</a:t>
            </a:r>
            <a:r>
              <a:rPr lang="en" sz="6000" dirty="0">
                <a:solidFill>
                  <a:schemeClr val="tx1"/>
                </a:solidFill>
              </a:rPr>
              <a:t>: </a:t>
            </a:r>
            <a:endParaRPr sz="6000" dirty="0">
              <a:solidFill>
                <a:schemeClr val="tx1"/>
              </a:solidFill>
            </a:endParaRPr>
          </a:p>
          <a:p>
            <a:pPr indent="-838200">
              <a:buSzPts val="3000"/>
            </a:pPr>
            <a:r>
              <a:rPr lang="en" sz="6000" b="1" dirty="0">
                <a:solidFill>
                  <a:schemeClr val="tx1"/>
                </a:solidFill>
              </a:rPr>
              <a:t>Volume</a:t>
            </a:r>
            <a:endParaRPr sz="6000" b="1" dirty="0">
              <a:solidFill>
                <a:schemeClr val="tx1"/>
              </a:solidFill>
            </a:endParaRPr>
          </a:p>
          <a:p>
            <a:pPr indent="-838200">
              <a:buSzPts val="3000"/>
            </a:pPr>
            <a:r>
              <a:rPr lang="en" sz="6000" b="1" dirty="0">
                <a:solidFill>
                  <a:schemeClr val="tx1"/>
                </a:solidFill>
              </a:rPr>
              <a:t>Velocity</a:t>
            </a:r>
            <a:endParaRPr sz="6000" b="1" dirty="0">
              <a:solidFill>
                <a:schemeClr val="tx1"/>
              </a:solidFill>
            </a:endParaRPr>
          </a:p>
          <a:p>
            <a:pPr indent="-838200">
              <a:buSzPts val="3000"/>
            </a:pPr>
            <a:r>
              <a:rPr lang="en" sz="6000" b="1" dirty="0">
                <a:solidFill>
                  <a:schemeClr val="tx1"/>
                </a:solidFill>
              </a:rPr>
              <a:t>Variety</a:t>
            </a:r>
            <a:endParaRPr sz="6000" b="1" dirty="0">
              <a:solidFill>
                <a:schemeClr val="tx1"/>
              </a:solidFill>
            </a:endParaRPr>
          </a:p>
          <a:p>
            <a:pPr indent="-838200">
              <a:buSzPts val="3000"/>
            </a:pPr>
            <a:r>
              <a:rPr lang="en" sz="6000" b="1" dirty="0">
                <a:solidFill>
                  <a:schemeClr val="tx1"/>
                </a:solidFill>
              </a:rPr>
              <a:t>Veracity</a:t>
            </a:r>
          </a:p>
          <a:p>
            <a:pPr indent="-838200">
              <a:buSzPts val="3000"/>
            </a:pPr>
            <a:r>
              <a:rPr lang="en" sz="6000" b="1" dirty="0">
                <a:solidFill>
                  <a:schemeClr val="tx1"/>
                </a:solidFill>
              </a:rPr>
              <a:t>Variability</a:t>
            </a:r>
          </a:p>
          <a:p>
            <a:pPr indent="-838200">
              <a:buSzPts val="3000"/>
            </a:pPr>
            <a:r>
              <a:rPr lang="en" sz="6000" b="1" dirty="0">
                <a:solidFill>
                  <a:schemeClr val="tx1"/>
                </a:solidFill>
              </a:rPr>
              <a:t>Value</a:t>
            </a:r>
          </a:p>
        </p:txBody>
      </p:sp>
      <p:sp>
        <p:nvSpPr>
          <p:cNvPr id="309" name="Google Shape;309;p25"/>
          <p:cNvSpPr txBox="1">
            <a:spLocks noGrp="1"/>
          </p:cNvSpPr>
          <p:nvPr>
            <p:ph type="title"/>
          </p:nvPr>
        </p:nvSpPr>
        <p:spPr>
          <a:xfrm>
            <a:off x="1100182" y="1233376"/>
            <a:ext cx="22183800" cy="1113600"/>
          </a:xfrm>
          <a:prstGeom prst="rect">
            <a:avLst/>
          </a:prstGeom>
          <a:noFill/>
          <a:ln>
            <a:noFill/>
          </a:ln>
        </p:spPr>
        <p:txBody>
          <a:bodyPr spcFirstLastPara="1" vert="horz" wrap="square" lIns="182850" tIns="182850" rIns="182850" bIns="182850" numCol="1" anchor="b" anchorCtr="0" compatLnSpc="1">
            <a:prstTxWarp prst="textNoShape">
              <a:avLst/>
            </a:prstTxWarp>
            <a:noAutofit/>
          </a:bodyPr>
          <a:lstStyle/>
          <a:p>
            <a:r>
              <a:rPr lang="en"/>
              <a:t>Thinking Data Quality</a:t>
            </a:r>
            <a:endParaRPr/>
          </a:p>
        </p:txBody>
      </p:sp>
      <p:sp>
        <p:nvSpPr>
          <p:cNvPr id="310" name="Google Shape;310;p25"/>
          <p:cNvSpPr txBox="1">
            <a:spLocks noGrp="1"/>
          </p:cNvSpPr>
          <p:nvPr>
            <p:ph type="body" idx="1"/>
          </p:nvPr>
        </p:nvSpPr>
        <p:spPr>
          <a:xfrm>
            <a:off x="1100182" y="2347240"/>
            <a:ext cx="22183800" cy="821400"/>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pPr marL="0" indent="0"/>
            <a:r>
              <a:rPr lang="en">
                <a:solidFill>
                  <a:schemeClr val="accent1">
                    <a:lumMod val="50000"/>
                  </a:schemeClr>
                </a:solidFill>
              </a:rPr>
              <a:t>Data quality issues in big data space</a:t>
            </a:r>
            <a:endParaRPr lang="en-US">
              <a:solidFill>
                <a:schemeClr val="accent1">
                  <a:lumMod val="50000"/>
                </a:schemeClr>
              </a:solidFill>
            </a:endParaRPr>
          </a:p>
        </p:txBody>
      </p:sp>
      <p:sp>
        <p:nvSpPr>
          <p:cNvPr id="311" name="Google Shape;311;p25"/>
          <p:cNvSpPr txBox="1"/>
          <p:nvPr/>
        </p:nvSpPr>
        <p:spPr>
          <a:xfrm>
            <a:off x="3204826" y="12675800"/>
            <a:ext cx="17622000" cy="821400"/>
          </a:xfrm>
          <a:prstGeom prst="rect">
            <a:avLst/>
          </a:prstGeom>
          <a:noFill/>
          <a:ln>
            <a:noFill/>
          </a:ln>
        </p:spPr>
        <p:txBody>
          <a:bodyPr spcFirstLastPara="1" wrap="square" lIns="182850" tIns="182850" rIns="182850" bIns="182850" anchor="t" anchorCtr="0">
            <a:noAutofit/>
          </a:bodyPr>
          <a:lstStyle/>
          <a:p>
            <a:pPr>
              <a:spcBef>
                <a:spcPts val="0"/>
              </a:spcBef>
              <a:spcAft>
                <a:spcPts val="0"/>
              </a:spcAft>
            </a:pPr>
            <a:r>
              <a:rPr lang="en" sz="2000" i="1">
                <a:solidFill>
                  <a:srgbClr val="999999"/>
                </a:solidFill>
              </a:rPr>
              <a:t>Source: Measuring Data Quality for Ongoing Improvement: A Data Quality Assessment Framework, by Laura Sebastian-Coleman. Published by Morgan Kaufmann Publishers, Burlington, Mass. ISBN 9780123970336. Copyright 2013, Elsevier BV.</a:t>
            </a:r>
            <a:endParaRPr sz="2000" i="1">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26"/>
          <p:cNvSpPr txBox="1">
            <a:spLocks noGrp="1"/>
          </p:cNvSpPr>
          <p:nvPr>
            <p:ph type="body" idx="2"/>
          </p:nvPr>
        </p:nvSpPr>
        <p:spPr>
          <a:xfrm>
            <a:off x="1100176" y="4275646"/>
            <a:ext cx="22183800" cy="8472000"/>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r>
              <a:rPr lang="en-US">
                <a:solidFill>
                  <a:schemeClr val="tx1"/>
                </a:solidFill>
              </a:rPr>
              <a:t>Point Anomalies</a:t>
            </a:r>
          </a:p>
          <a:p>
            <a:pPr lvl="1">
              <a:spcBef>
                <a:spcPts val="1000"/>
              </a:spcBef>
            </a:pPr>
            <a:r>
              <a:rPr lang="en-US">
                <a:solidFill>
                  <a:schemeClr val="tx1"/>
                </a:solidFill>
              </a:rPr>
              <a:t>If one object can be observed against other objects as anomaly, it is a point anomaly. This is the simplest anomaly category and a lot of researches include them. </a:t>
            </a:r>
          </a:p>
          <a:p>
            <a:r>
              <a:rPr lang="en-US">
                <a:solidFill>
                  <a:schemeClr val="tx1"/>
                </a:solidFill>
              </a:rPr>
              <a:t>Contextual Anomalies </a:t>
            </a:r>
          </a:p>
          <a:p>
            <a:pPr lvl="1">
              <a:spcBef>
                <a:spcPts val="1000"/>
              </a:spcBef>
            </a:pPr>
            <a:r>
              <a:rPr lang="en-US">
                <a:solidFill>
                  <a:schemeClr val="tx1"/>
                </a:solidFill>
              </a:rPr>
              <a:t>If object is anomalous in some defined context. Only in this case it is contextual anomaly </a:t>
            </a:r>
            <a:r>
              <a:rPr lang="en-US" i="1">
                <a:solidFill>
                  <a:schemeClr val="tx1"/>
                </a:solidFill>
              </a:rPr>
              <a:t>*also known as conditional anomaly</a:t>
            </a:r>
          </a:p>
          <a:p>
            <a:r>
              <a:rPr lang="en-US">
                <a:solidFill>
                  <a:schemeClr val="tx1"/>
                </a:solidFill>
              </a:rPr>
              <a:t>Collective Anomalies</a:t>
            </a:r>
          </a:p>
          <a:p>
            <a:pPr lvl="1">
              <a:spcBef>
                <a:spcPts val="1000"/>
              </a:spcBef>
            </a:pPr>
            <a:r>
              <a:rPr lang="en-US">
                <a:solidFill>
                  <a:schemeClr val="tx1"/>
                </a:solidFill>
              </a:rPr>
              <a:t>If some linked objects can be observed against other objects as anomaly. Individual object can’t be anomalous in this case, only collection of objects.</a:t>
            </a:r>
          </a:p>
        </p:txBody>
      </p:sp>
      <p:sp>
        <p:nvSpPr>
          <p:cNvPr id="317" name="Google Shape;317;p26"/>
          <p:cNvSpPr txBox="1">
            <a:spLocks noGrp="1"/>
          </p:cNvSpPr>
          <p:nvPr>
            <p:ph type="title"/>
          </p:nvPr>
        </p:nvSpPr>
        <p:spPr>
          <a:xfrm>
            <a:off x="1100182" y="1233376"/>
            <a:ext cx="22183800" cy="1113600"/>
          </a:xfrm>
          <a:prstGeom prst="rect">
            <a:avLst/>
          </a:prstGeom>
          <a:noFill/>
          <a:ln>
            <a:noFill/>
          </a:ln>
        </p:spPr>
        <p:txBody>
          <a:bodyPr spcFirstLastPara="1" vert="horz" wrap="square" lIns="182850" tIns="182850" rIns="182850" bIns="182850" numCol="1" anchor="b" anchorCtr="0" compatLnSpc="1">
            <a:prstTxWarp prst="textNoShape">
              <a:avLst/>
            </a:prstTxWarp>
            <a:noAutofit/>
          </a:bodyPr>
          <a:lstStyle/>
          <a:p>
            <a:r>
              <a:rPr lang="en"/>
              <a:t>Types of anomalies</a:t>
            </a:r>
            <a:endParaRPr/>
          </a:p>
        </p:txBody>
      </p:sp>
      <p:sp>
        <p:nvSpPr>
          <p:cNvPr id="318" name="Google Shape;318;p26"/>
          <p:cNvSpPr txBox="1">
            <a:spLocks noGrp="1"/>
          </p:cNvSpPr>
          <p:nvPr>
            <p:ph type="body" idx="1"/>
          </p:nvPr>
        </p:nvSpPr>
        <p:spPr>
          <a:xfrm>
            <a:off x="1100182" y="2347240"/>
            <a:ext cx="22183800" cy="821400"/>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pPr marL="0" indent="0"/>
            <a:r>
              <a:rPr lang="en">
                <a:solidFill>
                  <a:schemeClr val="accent1">
                    <a:lumMod val="50000"/>
                  </a:schemeClr>
                </a:solidFill>
              </a:rPr>
              <a:t>Anomalies can be classified into following categories</a:t>
            </a:r>
            <a:endParaRPr lang="en-US">
              <a:solidFill>
                <a:schemeClr val="accent1">
                  <a:lumMod val="5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7"/>
          <p:cNvSpPr txBox="1">
            <a:spLocks noGrp="1"/>
          </p:cNvSpPr>
          <p:nvPr>
            <p:ph type="body" idx="2"/>
          </p:nvPr>
        </p:nvSpPr>
        <p:spPr>
          <a:xfrm>
            <a:off x="1100176" y="4275646"/>
            <a:ext cx="22183800" cy="8257800"/>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r>
              <a:rPr lang="en-US">
                <a:solidFill>
                  <a:schemeClr val="tx1"/>
                </a:solidFill>
              </a:rPr>
              <a:t>Dataset level</a:t>
            </a:r>
          </a:p>
          <a:p>
            <a:pPr lvl="1">
              <a:spcBef>
                <a:spcPts val="0"/>
              </a:spcBef>
            </a:pPr>
            <a:r>
              <a:rPr lang="en-US">
                <a:solidFill>
                  <a:schemeClr val="tx1"/>
                </a:solidFill>
              </a:rPr>
              <a:t>Format, delimiters, metadata</a:t>
            </a:r>
          </a:p>
          <a:p>
            <a:pPr marL="838200" indent="-685800">
              <a:spcBef>
                <a:spcPts val="0"/>
              </a:spcBef>
              <a:buSzPts val="2400"/>
            </a:pPr>
            <a:r>
              <a:rPr lang="en-US">
                <a:solidFill>
                  <a:schemeClr val="tx1"/>
                </a:solidFill>
              </a:rPr>
              <a:t>Column level</a:t>
            </a:r>
          </a:p>
          <a:p>
            <a:pPr lvl="1">
              <a:spcBef>
                <a:spcPts val="0"/>
              </a:spcBef>
            </a:pPr>
            <a:r>
              <a:rPr lang="en-US">
                <a:solidFill>
                  <a:schemeClr val="tx1"/>
                </a:solidFill>
              </a:rPr>
              <a:t>Cardinality</a:t>
            </a:r>
          </a:p>
          <a:p>
            <a:pPr marL="838200" indent="-685800">
              <a:spcBef>
                <a:spcPts val="0"/>
              </a:spcBef>
              <a:buSzPts val="2400"/>
            </a:pPr>
            <a:r>
              <a:rPr lang="en-US">
                <a:solidFill>
                  <a:schemeClr val="tx1"/>
                </a:solidFill>
              </a:rPr>
              <a:t>Record level</a:t>
            </a:r>
          </a:p>
          <a:p>
            <a:pPr lvl="1">
              <a:spcBef>
                <a:spcPts val="0"/>
              </a:spcBef>
            </a:pPr>
            <a:r>
              <a:rPr lang="en-US">
                <a:solidFill>
                  <a:schemeClr val="tx1"/>
                </a:solidFill>
              </a:rPr>
              <a:t>Missing, duplicates, extreme, range, business rule, derived columns</a:t>
            </a:r>
          </a:p>
          <a:p>
            <a:pPr marL="838200" indent="-685800">
              <a:spcBef>
                <a:spcPts val="0"/>
              </a:spcBef>
              <a:buSzPts val="2400"/>
            </a:pPr>
            <a:r>
              <a:rPr lang="en-US">
                <a:solidFill>
                  <a:schemeClr val="tx1"/>
                </a:solidFill>
              </a:rPr>
              <a:t>Message level</a:t>
            </a:r>
          </a:p>
          <a:p>
            <a:pPr lvl="1">
              <a:spcBef>
                <a:spcPts val="0"/>
              </a:spcBef>
            </a:pPr>
            <a:r>
              <a:rPr lang="en-US">
                <a:solidFill>
                  <a:schemeClr val="tx1"/>
                </a:solidFill>
              </a:rPr>
              <a:t>Metadata, Malformed, Validating source</a:t>
            </a:r>
          </a:p>
          <a:p>
            <a:pPr marL="838200" indent="-685800">
              <a:spcBef>
                <a:spcPts val="0"/>
              </a:spcBef>
              <a:buSzPts val="2400"/>
            </a:pPr>
            <a:r>
              <a:rPr lang="en-US">
                <a:solidFill>
                  <a:schemeClr val="tx1"/>
                </a:solidFill>
              </a:rPr>
              <a:t>ETL Level</a:t>
            </a:r>
          </a:p>
          <a:p>
            <a:pPr lvl="1">
              <a:spcBef>
                <a:spcPts val="0"/>
              </a:spcBef>
            </a:pPr>
            <a:r>
              <a:rPr lang="en-US">
                <a:solidFill>
                  <a:schemeClr val="tx1"/>
                </a:solidFill>
              </a:rPr>
              <a:t>Process failure, transformation failures</a:t>
            </a:r>
          </a:p>
        </p:txBody>
      </p:sp>
      <p:sp>
        <p:nvSpPr>
          <p:cNvPr id="324" name="Google Shape;324;p27"/>
          <p:cNvSpPr txBox="1">
            <a:spLocks noGrp="1"/>
          </p:cNvSpPr>
          <p:nvPr>
            <p:ph type="title"/>
          </p:nvPr>
        </p:nvSpPr>
        <p:spPr>
          <a:xfrm>
            <a:off x="1100182" y="1233376"/>
            <a:ext cx="22183800" cy="1113600"/>
          </a:xfrm>
          <a:prstGeom prst="rect">
            <a:avLst/>
          </a:prstGeom>
          <a:noFill/>
          <a:ln>
            <a:noFill/>
          </a:ln>
        </p:spPr>
        <p:txBody>
          <a:bodyPr spcFirstLastPara="1" vert="horz" wrap="square" lIns="182850" tIns="182850" rIns="182850" bIns="182850" numCol="1" anchor="b" anchorCtr="0" compatLnSpc="1">
            <a:prstTxWarp prst="textNoShape">
              <a:avLst/>
            </a:prstTxWarp>
            <a:noAutofit/>
          </a:bodyPr>
          <a:lstStyle/>
          <a:p>
            <a:r>
              <a:rPr lang="en"/>
              <a:t>Data quality issues</a:t>
            </a:r>
            <a:endParaRPr/>
          </a:p>
        </p:txBody>
      </p:sp>
      <p:sp>
        <p:nvSpPr>
          <p:cNvPr id="325" name="Google Shape;325;p27"/>
          <p:cNvSpPr txBox="1">
            <a:spLocks noGrp="1"/>
          </p:cNvSpPr>
          <p:nvPr>
            <p:ph type="body" idx="1"/>
          </p:nvPr>
        </p:nvSpPr>
        <p:spPr>
          <a:xfrm>
            <a:off x="1100182" y="2347240"/>
            <a:ext cx="22183800" cy="821400"/>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pPr marL="0" indent="0"/>
            <a:r>
              <a:rPr lang="en">
                <a:solidFill>
                  <a:schemeClr val="accent1">
                    <a:lumMod val="50000"/>
                  </a:schemeClr>
                </a:solidFill>
              </a:rPr>
              <a:t>A few examples of data quality issues</a:t>
            </a:r>
            <a:endParaRPr lang="en-US">
              <a:solidFill>
                <a:schemeClr val="accent1">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8"/>
          <p:cNvSpPr txBox="1">
            <a:spLocks noGrp="1"/>
          </p:cNvSpPr>
          <p:nvPr>
            <p:ph type="body" idx="2"/>
          </p:nvPr>
        </p:nvSpPr>
        <p:spPr>
          <a:xfrm>
            <a:off x="1100176" y="4275646"/>
            <a:ext cx="22183800" cy="8257800"/>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pPr marL="0" indent="0">
              <a:buNone/>
            </a:pPr>
            <a:r>
              <a:rPr lang="en-US">
                <a:solidFill>
                  <a:schemeClr val="tx1"/>
                </a:solidFill>
              </a:rPr>
              <a:t>Types of metrics</a:t>
            </a:r>
          </a:p>
          <a:p>
            <a:pPr>
              <a:buFont typeface="Arial"/>
              <a:buChar char="●"/>
            </a:pPr>
            <a:r>
              <a:rPr lang="en-US">
                <a:solidFill>
                  <a:schemeClr val="tx1"/>
                </a:solidFill>
              </a:rPr>
              <a:t>The ratio of data to errors</a:t>
            </a:r>
          </a:p>
          <a:p>
            <a:pPr>
              <a:spcBef>
                <a:spcPts val="0"/>
              </a:spcBef>
              <a:buFont typeface="Arial"/>
              <a:buChar char="●"/>
            </a:pPr>
            <a:r>
              <a:rPr lang="en-US">
                <a:solidFill>
                  <a:schemeClr val="tx1"/>
                </a:solidFill>
              </a:rPr>
              <a:t>Number of empty values</a:t>
            </a:r>
          </a:p>
          <a:p>
            <a:pPr>
              <a:spcBef>
                <a:spcPts val="0"/>
              </a:spcBef>
              <a:buFont typeface="Arial"/>
              <a:buChar char="●"/>
            </a:pPr>
            <a:r>
              <a:rPr lang="en-US">
                <a:solidFill>
                  <a:schemeClr val="tx1"/>
                </a:solidFill>
              </a:rPr>
              <a:t>Data transformation error rates</a:t>
            </a:r>
          </a:p>
          <a:p>
            <a:pPr>
              <a:spcBef>
                <a:spcPts val="0"/>
              </a:spcBef>
              <a:buFont typeface="Arial"/>
              <a:buChar char="●"/>
            </a:pPr>
            <a:r>
              <a:rPr lang="en-US">
                <a:solidFill>
                  <a:schemeClr val="tx1"/>
                </a:solidFill>
              </a:rPr>
              <a:t>Amounts of dark data</a:t>
            </a:r>
          </a:p>
        </p:txBody>
      </p:sp>
      <p:sp>
        <p:nvSpPr>
          <p:cNvPr id="331" name="Google Shape;331;p28"/>
          <p:cNvSpPr txBox="1">
            <a:spLocks noGrp="1"/>
          </p:cNvSpPr>
          <p:nvPr>
            <p:ph type="title"/>
          </p:nvPr>
        </p:nvSpPr>
        <p:spPr>
          <a:xfrm>
            <a:off x="1100182" y="1233376"/>
            <a:ext cx="22183800" cy="1113600"/>
          </a:xfrm>
          <a:prstGeom prst="rect">
            <a:avLst/>
          </a:prstGeom>
          <a:noFill/>
          <a:ln>
            <a:noFill/>
          </a:ln>
        </p:spPr>
        <p:txBody>
          <a:bodyPr spcFirstLastPara="1" vert="horz" wrap="square" lIns="182850" tIns="182850" rIns="182850" bIns="182850" numCol="1" anchor="b" anchorCtr="0" compatLnSpc="1">
            <a:prstTxWarp prst="textNoShape">
              <a:avLst/>
            </a:prstTxWarp>
            <a:noAutofit/>
          </a:bodyPr>
          <a:lstStyle/>
          <a:p>
            <a:r>
              <a:rPr lang="en"/>
              <a:t>Representing Data Quality</a:t>
            </a:r>
            <a:endParaRPr/>
          </a:p>
        </p:txBody>
      </p:sp>
      <p:sp>
        <p:nvSpPr>
          <p:cNvPr id="332" name="Google Shape;332;p28"/>
          <p:cNvSpPr txBox="1">
            <a:spLocks noGrp="1"/>
          </p:cNvSpPr>
          <p:nvPr>
            <p:ph type="body" idx="1"/>
          </p:nvPr>
        </p:nvSpPr>
        <p:spPr>
          <a:xfrm>
            <a:off x="1100182" y="2347240"/>
            <a:ext cx="22183800" cy="821400"/>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pPr marL="0" indent="0"/>
            <a:r>
              <a:rPr lang="en">
                <a:solidFill>
                  <a:schemeClr val="accent1">
                    <a:lumMod val="50000"/>
                  </a:schemeClr>
                </a:solidFill>
              </a:rPr>
              <a:t>How to define and capture data quality aspects</a:t>
            </a:r>
            <a:endParaRPr lang="en-US">
              <a:solidFill>
                <a:schemeClr val="accent1">
                  <a:lumMod val="50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9"/>
          <p:cNvSpPr txBox="1">
            <a:spLocks noGrp="1"/>
          </p:cNvSpPr>
          <p:nvPr>
            <p:ph type="body" idx="2"/>
          </p:nvPr>
        </p:nvSpPr>
        <p:spPr>
          <a:xfrm>
            <a:off x="1100176" y="3362388"/>
            <a:ext cx="22183800" cy="8875846"/>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pPr indent="-787400">
              <a:buSzPts val="2600"/>
            </a:pPr>
            <a:r>
              <a:rPr lang="en-US" sz="5200" b="1">
                <a:solidFill>
                  <a:schemeClr val="tx1"/>
                </a:solidFill>
              </a:rPr>
              <a:t>Dixon's Test </a:t>
            </a:r>
            <a:r>
              <a:rPr lang="en-US" sz="5200">
                <a:solidFill>
                  <a:schemeClr val="tx1"/>
                </a:solidFill>
              </a:rPr>
              <a:t>- assumes normal </a:t>
            </a:r>
            <a:r>
              <a:rPr lang="en-US" sz="5200" err="1">
                <a:solidFill>
                  <a:schemeClr val="tx1"/>
                </a:solidFill>
              </a:rPr>
              <a:t>distrib</a:t>
            </a:r>
            <a:r>
              <a:rPr lang="en-US" sz="5200">
                <a:solidFill>
                  <a:schemeClr val="tx1"/>
                </a:solidFill>
              </a:rPr>
              <a:t>.</a:t>
            </a:r>
          </a:p>
          <a:p>
            <a:pPr indent="-787400">
              <a:spcBef>
                <a:spcPts val="0"/>
              </a:spcBef>
              <a:buSzPts val="2600"/>
            </a:pPr>
            <a:r>
              <a:rPr lang="en-US" sz="5200" b="1">
                <a:solidFill>
                  <a:schemeClr val="tx1"/>
                </a:solidFill>
              </a:rPr>
              <a:t>Rosner's Test</a:t>
            </a:r>
            <a:r>
              <a:rPr lang="en-US" sz="5200">
                <a:solidFill>
                  <a:schemeClr val="tx1"/>
                </a:solidFill>
              </a:rPr>
              <a:t> - assumes normal </a:t>
            </a:r>
            <a:r>
              <a:rPr lang="en-US" sz="5200" err="1">
                <a:solidFill>
                  <a:schemeClr val="tx1"/>
                </a:solidFill>
              </a:rPr>
              <a:t>distrib</a:t>
            </a:r>
            <a:r>
              <a:rPr lang="en-US" sz="5200">
                <a:solidFill>
                  <a:schemeClr val="tx1"/>
                </a:solidFill>
              </a:rPr>
              <a:t>.; records &gt; 25</a:t>
            </a:r>
          </a:p>
          <a:p>
            <a:pPr indent="-787400">
              <a:spcBef>
                <a:spcPts val="0"/>
              </a:spcBef>
              <a:buSzPts val="2600"/>
            </a:pPr>
            <a:r>
              <a:rPr lang="en-US" sz="5200" b="1">
                <a:solidFill>
                  <a:schemeClr val="tx1"/>
                </a:solidFill>
              </a:rPr>
              <a:t>Grubb's Test </a:t>
            </a:r>
            <a:r>
              <a:rPr lang="en-US" sz="5200">
                <a:solidFill>
                  <a:schemeClr val="tx1"/>
                </a:solidFill>
              </a:rPr>
              <a:t>- univariate dataset ; normal </a:t>
            </a:r>
            <a:r>
              <a:rPr lang="en-US" sz="5200" err="1">
                <a:solidFill>
                  <a:schemeClr val="tx1"/>
                </a:solidFill>
              </a:rPr>
              <a:t>distrib</a:t>
            </a:r>
            <a:r>
              <a:rPr lang="en-US" sz="5200">
                <a:solidFill>
                  <a:schemeClr val="tx1"/>
                </a:solidFill>
              </a:rPr>
              <a:t>.</a:t>
            </a:r>
          </a:p>
          <a:p>
            <a:pPr indent="-787400">
              <a:spcBef>
                <a:spcPts val="0"/>
              </a:spcBef>
              <a:buSzPts val="2600"/>
            </a:pPr>
            <a:r>
              <a:rPr lang="en-US" sz="5200" b="1">
                <a:solidFill>
                  <a:schemeClr val="tx1"/>
                </a:solidFill>
              </a:rPr>
              <a:t>Regression analysis</a:t>
            </a:r>
          </a:p>
          <a:p>
            <a:pPr indent="-787400">
              <a:spcBef>
                <a:spcPts val="0"/>
              </a:spcBef>
              <a:buSzPts val="2600"/>
            </a:pPr>
            <a:r>
              <a:rPr lang="en-US" sz="5200" b="1">
                <a:solidFill>
                  <a:schemeClr val="tx1"/>
                </a:solidFill>
              </a:rPr>
              <a:t>Autoregressive integrated moving average (ARIMA) - </a:t>
            </a:r>
            <a:r>
              <a:rPr lang="en-US" sz="5200">
                <a:solidFill>
                  <a:schemeClr val="tx1"/>
                </a:solidFill>
              </a:rPr>
              <a:t>time series; streams</a:t>
            </a:r>
          </a:p>
          <a:p>
            <a:pPr indent="-787400">
              <a:spcBef>
                <a:spcPts val="0"/>
              </a:spcBef>
              <a:buSzPts val="2600"/>
            </a:pPr>
            <a:r>
              <a:rPr lang="en-US" sz="5200" b="1">
                <a:solidFill>
                  <a:schemeClr val="tx1"/>
                </a:solidFill>
              </a:rPr>
              <a:t>Various statistical control charting - </a:t>
            </a:r>
            <a:r>
              <a:rPr lang="en-US" sz="5200">
                <a:solidFill>
                  <a:schemeClr val="tx1"/>
                </a:solidFill>
              </a:rPr>
              <a:t>individuals, moving range, moving average, exponentially weighted moving average, etc.</a:t>
            </a:r>
          </a:p>
          <a:p>
            <a:pPr indent="-787400">
              <a:spcBef>
                <a:spcPts val="0"/>
              </a:spcBef>
              <a:buSzPts val="2600"/>
            </a:pPr>
            <a:r>
              <a:rPr lang="en-US" sz="5200" b="1">
                <a:solidFill>
                  <a:schemeClr val="tx1"/>
                </a:solidFill>
              </a:rPr>
              <a:t>Various non-parametric approaches - </a:t>
            </a:r>
            <a:r>
              <a:rPr lang="en-US" sz="5200">
                <a:solidFill>
                  <a:schemeClr val="tx1"/>
                </a:solidFill>
              </a:rPr>
              <a:t>kernel function based, histogram based</a:t>
            </a:r>
          </a:p>
        </p:txBody>
      </p:sp>
      <p:sp>
        <p:nvSpPr>
          <p:cNvPr id="341" name="Google Shape;341;p29"/>
          <p:cNvSpPr txBox="1">
            <a:spLocks noGrp="1"/>
          </p:cNvSpPr>
          <p:nvPr>
            <p:ph type="title"/>
          </p:nvPr>
        </p:nvSpPr>
        <p:spPr>
          <a:xfrm>
            <a:off x="1100182" y="1233376"/>
            <a:ext cx="22183800" cy="1113600"/>
          </a:xfrm>
          <a:prstGeom prst="rect">
            <a:avLst/>
          </a:prstGeom>
          <a:noFill/>
          <a:ln>
            <a:noFill/>
          </a:ln>
        </p:spPr>
        <p:txBody>
          <a:bodyPr spcFirstLastPara="1" vert="horz" wrap="square" lIns="182850" tIns="182850" rIns="182850" bIns="182850" numCol="1" anchor="b" anchorCtr="0" compatLnSpc="1">
            <a:prstTxWarp prst="textNoShape">
              <a:avLst/>
            </a:prstTxWarp>
            <a:noAutofit/>
          </a:bodyPr>
          <a:lstStyle/>
          <a:p>
            <a:r>
              <a:rPr lang="en"/>
              <a:t>Common methods for evaluating data quality</a:t>
            </a:r>
            <a:endParaRPr/>
          </a:p>
        </p:txBody>
      </p:sp>
      <p:sp>
        <p:nvSpPr>
          <p:cNvPr id="342" name="Google Shape;342;p29"/>
          <p:cNvSpPr txBox="1">
            <a:spLocks noGrp="1"/>
          </p:cNvSpPr>
          <p:nvPr>
            <p:ph type="body" idx="1"/>
          </p:nvPr>
        </p:nvSpPr>
        <p:spPr>
          <a:xfrm>
            <a:off x="1100182" y="2347240"/>
            <a:ext cx="22183800" cy="821400"/>
          </a:xfrm>
          <a:prstGeom prst="rect">
            <a:avLst/>
          </a:prstGeom>
          <a:noFill/>
          <a:ln>
            <a:noFill/>
          </a:ln>
        </p:spPr>
        <p:txBody>
          <a:bodyPr spcFirstLastPara="1" vert="horz" wrap="square" lIns="182850" tIns="182850" rIns="182850" bIns="182850" numCol="1" anchor="t" anchorCtr="0" compatLnSpc="1">
            <a:prstTxWarp prst="textNoShape">
              <a:avLst/>
            </a:prstTxWarp>
            <a:noAutofit/>
          </a:bodyPr>
          <a:lstStyle/>
          <a:p>
            <a:pPr marL="0" indent="0"/>
            <a:r>
              <a:rPr lang="en">
                <a:solidFill>
                  <a:schemeClr val="accent1">
                    <a:lumMod val="50000"/>
                  </a:schemeClr>
                </a:solidFill>
              </a:rPr>
              <a:t>Data quality related algorithms</a:t>
            </a:r>
            <a:endParaRPr lang="en-US">
              <a:solidFill>
                <a:schemeClr val="accent1">
                  <a:lumMod val="50000"/>
                </a:schemeClr>
              </a:solidFill>
            </a:endParaRPr>
          </a:p>
        </p:txBody>
      </p:sp>
    </p:spTree>
  </p:cSld>
  <p:clrMapOvr>
    <a:masterClrMapping/>
  </p:clrMapOvr>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ank 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Blank Whi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4425</TotalTime>
  <Pages>0</Pages>
  <Words>1238</Words>
  <Characters>0</Characters>
  <Application>Microsoft Office PowerPoint</Application>
  <PresentationFormat>Custom</PresentationFormat>
  <Lines>0</Lines>
  <Paragraphs>203</Paragraphs>
  <Slides>46</Slides>
  <Notes>15</Notes>
  <HiddenSlides>0</HiddenSlides>
  <MMClips>0</MMClips>
  <ScaleCrop>false</ScaleCrop>
  <HeadingPairs>
    <vt:vector size="4" baseType="variant">
      <vt:variant>
        <vt:lpstr>Theme</vt:lpstr>
      </vt:variant>
      <vt:variant>
        <vt:i4>5</vt:i4>
      </vt:variant>
      <vt:variant>
        <vt:lpstr>Slide Titles</vt:lpstr>
      </vt:variant>
      <vt:variant>
        <vt:i4>46</vt:i4>
      </vt:variant>
    </vt:vector>
  </HeadingPairs>
  <TitlesOfParts>
    <vt:vector size="51" baseType="lpstr">
      <vt:lpstr>Default - Title Slide</vt:lpstr>
      <vt:lpstr>Default - Title and Content</vt:lpstr>
      <vt:lpstr>Default - 1_Title and Content</vt:lpstr>
      <vt:lpstr>Blank Black</vt:lpstr>
      <vt:lpstr>Blank White</vt:lpstr>
      <vt:lpstr>Anomaly detection using deep learning to measure quality of Large Datasets  </vt:lpstr>
      <vt:lpstr>Speakers</vt:lpstr>
      <vt:lpstr>Agenda</vt:lpstr>
      <vt:lpstr>Detecting Anomalies for Data Quality</vt:lpstr>
      <vt:lpstr>Thinking Data Quality</vt:lpstr>
      <vt:lpstr>Types of anomalies</vt:lpstr>
      <vt:lpstr>Data quality issues</vt:lpstr>
      <vt:lpstr>Representing Data Quality</vt:lpstr>
      <vt:lpstr>Common methods for evaluating data quality</vt:lpstr>
      <vt:lpstr>Challenges</vt:lpstr>
      <vt:lpstr>DEMO</vt:lpstr>
      <vt:lpstr>TDDA</vt:lpstr>
      <vt:lpstr>Dataset in the example</vt:lpstr>
      <vt:lpstr>Characteristics of the Price attribute</vt:lpstr>
      <vt:lpstr>TDDA rules manual &amp; automated rules</vt:lpstr>
      <vt:lpstr>Detected items upon applying manual &amp; automated rules</vt:lpstr>
      <vt:lpstr>Machine Learning and Deep Learning techniques </vt:lpstr>
      <vt:lpstr>Anomaly Detection</vt:lpstr>
      <vt:lpstr>Machine Learning Algorithms</vt:lpstr>
      <vt:lpstr>Isolation Forest</vt:lpstr>
      <vt:lpstr>Isolation Forest</vt:lpstr>
      <vt:lpstr>One-Class SVM</vt:lpstr>
      <vt:lpstr>One-Class SVM</vt:lpstr>
      <vt:lpstr>Mahalanobis Distance Ranked Algorithms</vt:lpstr>
      <vt:lpstr>Mahalanobis Distance Ranked Algorithms </vt:lpstr>
      <vt:lpstr>Deep Learning techniques</vt:lpstr>
      <vt:lpstr>Autoencoders</vt:lpstr>
      <vt:lpstr>Autoencoders</vt:lpstr>
      <vt:lpstr>Variational Autoencoders</vt:lpstr>
      <vt:lpstr>LSTMs / RNNs</vt:lpstr>
      <vt:lpstr>LSTMs / RNNs</vt:lpstr>
      <vt:lpstr>Temporal Convolutional Network</vt:lpstr>
      <vt:lpstr>Temporal Convolutional Network</vt:lpstr>
      <vt:lpstr>Boltzmann Machines</vt:lpstr>
      <vt:lpstr>Boltzmann Machines</vt:lpstr>
      <vt:lpstr>Autoencoder</vt:lpstr>
      <vt:lpstr>1 Dimensional CNN</vt:lpstr>
      <vt:lpstr>Bi-Directional LSTMs </vt:lpstr>
      <vt:lpstr>CNN + LSTMs </vt:lpstr>
      <vt:lpstr>Examples</vt:lpstr>
      <vt:lpstr>Examples</vt:lpstr>
      <vt:lpstr>Examples</vt:lpstr>
      <vt:lpstr>Examples</vt:lpstr>
      <vt:lpstr>Key Observations</vt:lpstr>
      <vt:lpstr>Rate today ’s session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Sridhar Alla</cp:lastModifiedBy>
  <cp:revision>13</cp:revision>
  <dcterms:modified xsi:type="dcterms:W3CDTF">2019-03-28T21:32:46Z</dcterms:modified>
</cp:coreProperties>
</file>